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10" r:id="rId3"/>
    <p:sldMasterId id="2147483722" r:id="rId4"/>
    <p:sldMasterId id="2147483746" r:id="rId5"/>
    <p:sldMasterId id="2147483758" r:id="rId6"/>
    <p:sldMasterId id="2147483770" r:id="rId7"/>
    <p:sldMasterId id="2147483782" r:id="rId8"/>
    <p:sldMasterId id="2147483798" r:id="rId9"/>
    <p:sldMasterId id="2147483822" r:id="rId10"/>
    <p:sldMasterId id="2147483846" r:id="rId11"/>
    <p:sldMasterId id="2147483858" r:id="rId12"/>
    <p:sldMasterId id="2147483870" r:id="rId13"/>
  </p:sldMasterIdLst>
  <p:notesMasterIdLst>
    <p:notesMasterId r:id="rId115"/>
  </p:notesMasterIdLst>
  <p:sldIdLst>
    <p:sldId id="435" r:id="rId14"/>
    <p:sldId id="506" r:id="rId15"/>
    <p:sldId id="433" r:id="rId16"/>
    <p:sldId id="507" r:id="rId17"/>
    <p:sldId id="504" r:id="rId18"/>
    <p:sldId id="503" r:id="rId19"/>
    <p:sldId id="432" r:id="rId20"/>
    <p:sldId id="447" r:id="rId21"/>
    <p:sldId id="502" r:id="rId22"/>
    <p:sldId id="448" r:id="rId23"/>
    <p:sldId id="449" r:id="rId24"/>
    <p:sldId id="460" r:id="rId25"/>
    <p:sldId id="568" r:id="rId26"/>
    <p:sldId id="451" r:id="rId27"/>
    <p:sldId id="446" r:id="rId28"/>
    <p:sldId id="508" r:id="rId29"/>
    <p:sldId id="509" r:id="rId30"/>
    <p:sldId id="510" r:id="rId31"/>
    <p:sldId id="461" r:id="rId32"/>
    <p:sldId id="452" r:id="rId33"/>
    <p:sldId id="453" r:id="rId34"/>
    <p:sldId id="463" r:id="rId35"/>
    <p:sldId id="487" r:id="rId36"/>
    <p:sldId id="489" r:id="rId37"/>
    <p:sldId id="511" r:id="rId38"/>
    <p:sldId id="480" r:id="rId39"/>
    <p:sldId id="482" r:id="rId40"/>
    <p:sldId id="471" r:id="rId41"/>
    <p:sldId id="472" r:id="rId42"/>
    <p:sldId id="473" r:id="rId43"/>
    <p:sldId id="492" r:id="rId44"/>
    <p:sldId id="450" r:id="rId45"/>
    <p:sldId id="479" r:id="rId46"/>
    <p:sldId id="499" r:id="rId47"/>
    <p:sldId id="501" r:id="rId48"/>
    <p:sldId id="475" r:id="rId49"/>
    <p:sldId id="513" r:id="rId50"/>
    <p:sldId id="515" r:id="rId51"/>
    <p:sldId id="514" r:id="rId52"/>
    <p:sldId id="517" r:id="rId53"/>
    <p:sldId id="484" r:id="rId54"/>
    <p:sldId id="490" r:id="rId55"/>
    <p:sldId id="491" r:id="rId56"/>
    <p:sldId id="519" r:id="rId57"/>
    <p:sldId id="465" r:id="rId58"/>
    <p:sldId id="520" r:id="rId59"/>
    <p:sldId id="419" r:id="rId60"/>
    <p:sldId id="521" r:id="rId61"/>
    <p:sldId id="522" r:id="rId62"/>
    <p:sldId id="531" r:id="rId63"/>
    <p:sldId id="523" r:id="rId64"/>
    <p:sldId id="524" r:id="rId65"/>
    <p:sldId id="421" r:id="rId66"/>
    <p:sldId id="414" r:id="rId67"/>
    <p:sldId id="534" r:id="rId68"/>
    <p:sldId id="535" r:id="rId69"/>
    <p:sldId id="536" r:id="rId70"/>
    <p:sldId id="537" r:id="rId71"/>
    <p:sldId id="538" r:id="rId72"/>
    <p:sldId id="539" r:id="rId73"/>
    <p:sldId id="540" r:id="rId74"/>
    <p:sldId id="541" r:id="rId75"/>
    <p:sldId id="542" r:id="rId76"/>
    <p:sldId id="543" r:id="rId77"/>
    <p:sldId id="544" r:id="rId78"/>
    <p:sldId id="547" r:id="rId79"/>
    <p:sldId id="548" r:id="rId80"/>
    <p:sldId id="549" r:id="rId81"/>
    <p:sldId id="550" r:id="rId82"/>
    <p:sldId id="551" r:id="rId83"/>
    <p:sldId id="552" r:id="rId84"/>
    <p:sldId id="553" r:id="rId85"/>
    <p:sldId id="554" r:id="rId86"/>
    <p:sldId id="533" r:id="rId87"/>
    <p:sldId id="467" r:id="rId88"/>
    <p:sldId id="417" r:id="rId89"/>
    <p:sldId id="555" r:id="rId90"/>
    <p:sldId id="495" r:id="rId91"/>
    <p:sldId id="496" r:id="rId92"/>
    <p:sldId id="559" r:id="rId93"/>
    <p:sldId id="557" r:id="rId94"/>
    <p:sldId id="558" r:id="rId95"/>
    <p:sldId id="556" r:id="rId96"/>
    <p:sldId id="560" r:id="rId97"/>
    <p:sldId id="561" r:id="rId98"/>
    <p:sldId id="525" r:id="rId99"/>
    <p:sldId id="562" r:id="rId100"/>
    <p:sldId id="497" r:id="rId101"/>
    <p:sldId id="309" r:id="rId102"/>
    <p:sldId id="564" r:id="rId103"/>
    <p:sldId id="565" r:id="rId104"/>
    <p:sldId id="566" r:id="rId105"/>
    <p:sldId id="348" r:id="rId106"/>
    <p:sldId id="493" r:id="rId107"/>
    <p:sldId id="563" r:id="rId108"/>
    <p:sldId id="500" r:id="rId109"/>
    <p:sldId id="569" r:id="rId110"/>
    <p:sldId id="570" r:id="rId111"/>
    <p:sldId id="567" r:id="rId112"/>
    <p:sldId id="268" r:id="rId113"/>
    <p:sldId id="345"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25" autoAdjust="0"/>
    <p:restoredTop sz="75291" autoAdjust="0"/>
  </p:normalViewPr>
  <p:slideViewPr>
    <p:cSldViewPr snapToGrid="0" snapToObjects="1">
      <p:cViewPr varScale="1">
        <p:scale>
          <a:sx n="91" d="100"/>
          <a:sy n="91" d="100"/>
        </p:scale>
        <p:origin x="-13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1322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17/9/16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ancientdestructions.com/baalbek-temple-human-sacrifice-worship-baa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solidFill>
                  <a:prstClr val="black"/>
                </a:solidFill>
              </a:rPr>
              <a:pPr eaLnBrk="1" hangingPunct="1"/>
              <a:t>10</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rPr>
              <a:pPr eaLnBrk="1" hangingPunct="1"/>
              <a:t>12</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13</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14</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19</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rPr>
              <a:pPr eaLnBrk="1" hangingPunct="1"/>
              <a:t>21</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29DAFC-3D27-104D-9C93-A2BB40E50159}" type="slidenum">
              <a:rPr lang="en-US" sz="1200">
                <a:solidFill>
                  <a:prstClr val="black"/>
                </a:solidFill>
              </a:rPr>
              <a:pPr eaLnBrk="1" hangingPunct="1"/>
              <a:t>22</a:t>
            </a:fld>
            <a:endParaRPr lang="en-US" sz="1200">
              <a:solidFill>
                <a:prstClr val="black"/>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F. Duane Lindsey, </a:t>
            </a:r>
            <a:r>
              <a:rPr lang="ru-RU"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Judges,</a:t>
            </a:r>
            <a:r>
              <a:rPr lang="ru-RU"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in </a:t>
            </a:r>
            <a:r>
              <a:rPr lang="en-US" sz="1200" i="1" kern="1200">
                <a:solidFill>
                  <a:schemeClr val="tx1"/>
                </a:solidFill>
                <a:effectLst/>
                <a:latin typeface="+mn-lt"/>
                <a:ea typeface="+mn-ea"/>
                <a:cs typeface="+mn-cs"/>
              </a:rPr>
              <a:t>The Bible Knowledge Commentary: An Exposition of the Scriptures</a:t>
            </a:r>
            <a:r>
              <a:rPr lang="en-US" sz="1200" kern="1200">
                <a:solidFill>
                  <a:schemeClr val="tx1"/>
                </a:solidFill>
                <a:effectLst/>
                <a:latin typeface="+mn-lt"/>
                <a:ea typeface="+mn-ea"/>
                <a:cs typeface="+mn-cs"/>
              </a:rPr>
              <a:t>, ed. J. F. Walvoord and R. B. Zuck, vol. 1 (Wheaton, IL: Victor Books, 1985), 385–386.</a:t>
            </a:r>
            <a:r>
              <a:rPr lang="en-SG">
                <a:effectLst/>
              </a:rPr>
              <a:t> </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cf. Ex. 34:13; Deut. 16:21</a:t>
            </a:r>
            <a:r>
              <a:rPr lang="en-SG">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Baalbek Temple and Human Sacrifice worship to Baal</a:t>
            </a:r>
          </a:p>
          <a:p>
            <a:r>
              <a:rPr lang="en-US"/>
              <a:t>Posted on </a:t>
            </a:r>
            <a:r>
              <a:rPr lang="en-US">
                <a:hlinkClick r:id="rId3" tooltip="10:10 pm"/>
              </a:rPr>
              <a:t>July 18, 2012</a:t>
            </a:r>
            <a:r>
              <a:rPr lang="en-US"/>
              <a:t> </a:t>
            </a:r>
          </a:p>
          <a:p>
            <a:r>
              <a:rPr lang="en-US"/>
              <a:t>Accessed 28 Aug 2016</a:t>
            </a:r>
          </a:p>
          <a:p>
            <a:r>
              <a:rPr lang="en-US"/>
              <a:t>http://www.ancientdestructions.com/baalbek-temple-human-sacrifice-worship-baal/</a:t>
            </a:r>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275220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solidFill>
                  <a:prstClr val="black"/>
                </a:solidFill>
              </a:rPr>
              <a:pPr eaLnBrk="1" hangingPunct="1"/>
              <a:t>32</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DC14F1E-69D7-B74E-961B-54EAFA062685}" type="slidenum">
              <a:rPr lang="en-US" sz="1200">
                <a:solidFill>
                  <a:prstClr val="black"/>
                </a:solidFill>
              </a:rPr>
              <a:pPr/>
              <a:t>33</a:t>
            </a:fld>
            <a:endParaRPr lang="en-US" sz="1200">
              <a:solidFill>
                <a:prstClr val="black"/>
              </a:solidFill>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38</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a:t>Warren W. Wiersbe, Wiersbes Expository Outlines on the Old Testament (Wheaton, IL: Victor Books, 1993), Jdg 35.</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45</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75</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Singapore has more MRT lines, high wages, better food, nicer clothes, more travel, and a host of other benefits. But we also have a far higher divorce rate and a host of other problems.</a:t>
            </a:r>
          </a:p>
          <a:p>
            <a:r>
              <a:rPr lang="en-US" dirty="0"/>
              <a:t>What applies corporately also applies personally.</a:t>
            </a: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6CB3DC-A2A7-D342-AE55-88EECFCAEF79}" type="slidenum">
              <a:rPr lang="en-GB" sz="1200">
                <a:solidFill>
                  <a:srgbClr val="000000"/>
                </a:solidFill>
                <a:latin typeface="Arial" charset="0"/>
              </a:rPr>
              <a:pPr eaLnBrk="1" hangingPunct="1"/>
              <a:t>90</a:t>
            </a:fld>
            <a:endParaRPr lang="en-GB" sz="1200">
              <a:solidFill>
                <a:srgbClr val="000000"/>
              </a:solidFill>
              <a:latin typeface="Arial"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85ED973E-BB47-5849-928E-AEA904E84CB3}" type="slidenum">
              <a:rPr lang="en-US" sz="1200">
                <a:solidFill>
                  <a:prstClr val="black"/>
                </a:solidFill>
                <a:latin typeface="Times New Roman" charset="0"/>
              </a:rPr>
              <a:pPr algn="r" defTabSz="914400" fontAlgn="base">
                <a:spcBef>
                  <a:spcPct val="0"/>
                </a:spcBef>
                <a:spcAft>
                  <a:spcPct val="0"/>
                </a:spcAft>
              </a:pPr>
              <a:t>91</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EF41BF41-2724-D442-95E3-53A4EC8E4821}" type="slidenum">
              <a:rPr lang="en-US" sz="1200">
                <a:solidFill>
                  <a:prstClr val="black"/>
                </a:solidFill>
              </a:rPr>
              <a:pPr algn="r" defTabSz="914400" eaLnBrk="0" fontAlgn="base" hangingPunct="0">
                <a:spcBef>
                  <a:spcPct val="0"/>
                </a:spcBef>
                <a:spcAft>
                  <a:spcPct val="0"/>
                </a:spcAft>
              </a:pPr>
              <a:t>91</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latin typeface="Arial"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By-Laws give a four-step process to select elders.</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85ED973E-BB47-5849-928E-AEA904E84CB3}" type="slidenum">
              <a:rPr lang="en-US" sz="1200">
                <a:solidFill>
                  <a:prstClr val="black"/>
                </a:solidFill>
                <a:latin typeface="Times New Roman" charset="0"/>
              </a:rPr>
              <a:pPr algn="r" defTabSz="914400" fontAlgn="base">
                <a:spcBef>
                  <a:spcPct val="0"/>
                </a:spcBef>
                <a:spcAft>
                  <a:spcPct val="0"/>
                </a:spcAft>
              </a:pPr>
              <a:t>92</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EF41BF41-2724-D442-95E3-53A4EC8E4821}" type="slidenum">
              <a:rPr lang="en-US" sz="1200">
                <a:solidFill>
                  <a:prstClr val="black"/>
                </a:solidFill>
              </a:rPr>
              <a:pPr algn="r" defTabSz="914400" eaLnBrk="0" fontAlgn="base" hangingPunct="0">
                <a:spcBef>
                  <a:spcPct val="0"/>
                </a:spcBef>
                <a:spcAft>
                  <a:spcPct val="0"/>
                </a:spcAft>
              </a:pPr>
              <a:t>92</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Biblical Edlership Resources has this study to develop leaders.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We will</a:t>
            </a:r>
            <a:r>
              <a:rPr lang="en-US" baseline="0"/>
              <a:t> study these traits in the coming weeks in our Man2Man ministry.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pPr marL="0" marR="0" lvl="3" indent="0" algn="l" defTabSz="457200" rtl="0" eaLnBrk="1" fontAlgn="auto" latinLnBrk="0" hangingPunct="1">
              <a:lnSpc>
                <a:spcPct val="100000"/>
              </a:lnSpc>
              <a:spcBef>
                <a:spcPts val="0"/>
              </a:spcBef>
              <a:spcAft>
                <a:spcPts val="0"/>
              </a:spcAft>
              <a:buClrTx/>
              <a:buSzTx/>
              <a:buFontTx/>
              <a:buNone/>
              <a:tabLst/>
              <a:defRPr/>
            </a:pPr>
            <a:r>
              <a:rPr lang="en-US"/>
              <a:t>George Washington refused to be king as he shared leadership.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t>At the end of the Revolutionary War against the British, not surprisingly, the new nation voted for their General Washington to be the first US President.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t>Although the Constitution mandated a four-term term, no nation had ever done this before.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t>Therefore, many had doubts that Washington would give up power—so they were shocked to see him return to his home once his term ended!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t>He believed in shared leadership.</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p>
          <a:p>
            <a:pPr marL="0" marR="0" lvl="3" indent="0" algn="l" defTabSz="457200" rtl="0" eaLnBrk="1" fontAlgn="auto" latinLnBrk="0" hangingPunct="1">
              <a:lnSpc>
                <a:spcPct val="100000"/>
              </a:lnSpc>
              <a:spcBef>
                <a:spcPts val="0"/>
              </a:spcBef>
              <a:spcAft>
                <a:spcPts val="0"/>
              </a:spcAft>
              <a:buClrTx/>
              <a:buSzTx/>
              <a:buFontTx/>
              <a:buNone/>
              <a:tabLst/>
              <a:defRPr/>
            </a:pPr>
            <a:r>
              <a:rPr lang="en-US"/>
              <a:t>We need shared leadership here at our church. Be part of that process by praying for your elders and developing the leadership qualifications in yourself! </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100</a:t>
            </a:fld>
            <a:endParaRPr lang="en-US"/>
          </a:p>
        </p:txBody>
      </p:sp>
    </p:spTree>
    <p:extLst>
      <p:ext uri="{BB962C8B-B14F-4D97-AF65-F5344CB8AC3E}">
        <p14:creationId xmlns:p14="http://schemas.microsoft.com/office/powerpoint/2010/main" val="3288189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8</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5512883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6349839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1313432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7826074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33201746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3265534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24782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72924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24044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626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785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8817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81163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94193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09452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85342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8393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45414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45343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4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0345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05351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6379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6490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8223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5746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88754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17/9/16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5105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201002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58223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18917860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113059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14328596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6353711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4652240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8235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19520030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14792856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28998524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642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5536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72416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14336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313603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662828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36413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6441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81158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138303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583717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40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52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222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68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014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4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19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883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753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178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646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035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55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747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588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10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996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89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423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106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95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901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567641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149011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318639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13987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258453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291687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850594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00771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663346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14127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210678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4845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0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90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099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689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982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187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55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640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430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82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6282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282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4E0E1F73-6708-9E46-9D55-6B4BAF3D98B5}" type="slidenum">
              <a:rPr lang="en-US"/>
              <a:pPr>
                <a:defRPr/>
              </a:pPr>
              <a:t>‹#›</a:t>
            </a:fld>
            <a:endParaRPr lang="en-US"/>
          </a:p>
        </p:txBody>
      </p:sp>
    </p:spTree>
    <p:extLst>
      <p:ext uri="{BB962C8B-B14F-4D97-AF65-F5344CB8AC3E}">
        <p14:creationId xmlns:p14="http://schemas.microsoft.com/office/powerpoint/2010/main" val="1688750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9E039EE-74D3-E940-BD6E-1832B936E7E3}" type="slidenum">
              <a:rPr lang="en-US"/>
              <a:pPr>
                <a:defRPr/>
              </a:pPr>
              <a:t>‹#›</a:t>
            </a:fld>
            <a:endParaRPr lang="en-US"/>
          </a:p>
        </p:txBody>
      </p:sp>
    </p:spTree>
    <p:extLst>
      <p:ext uri="{BB962C8B-B14F-4D97-AF65-F5344CB8AC3E}">
        <p14:creationId xmlns:p14="http://schemas.microsoft.com/office/powerpoint/2010/main" val="313866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432DD42-3A16-234B-BAC5-FC5A3D845C7A}" type="slidenum">
              <a:rPr lang="en-US"/>
              <a:pPr>
                <a:defRPr/>
              </a:pPr>
              <a:t>‹#›</a:t>
            </a:fld>
            <a:endParaRPr lang="en-US"/>
          </a:p>
        </p:txBody>
      </p:sp>
    </p:spTree>
    <p:extLst>
      <p:ext uri="{BB962C8B-B14F-4D97-AF65-F5344CB8AC3E}">
        <p14:creationId xmlns:p14="http://schemas.microsoft.com/office/powerpoint/2010/main" val="3103591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A4B2327-9417-E041-8921-AC3390EB7FD9}" type="slidenum">
              <a:rPr lang="en-US"/>
              <a:pPr>
                <a:defRPr/>
              </a:pPr>
              <a:t>‹#›</a:t>
            </a:fld>
            <a:endParaRPr lang="en-US"/>
          </a:p>
        </p:txBody>
      </p:sp>
    </p:spTree>
    <p:extLst>
      <p:ext uri="{BB962C8B-B14F-4D97-AF65-F5344CB8AC3E}">
        <p14:creationId xmlns:p14="http://schemas.microsoft.com/office/powerpoint/2010/main" val="282880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05A6E68-51F6-BE4F-9B11-ACDFE42298CC}" type="slidenum">
              <a:rPr lang="en-US"/>
              <a:pPr>
                <a:defRPr/>
              </a:pPr>
              <a:t>‹#›</a:t>
            </a:fld>
            <a:endParaRPr lang="en-US"/>
          </a:p>
        </p:txBody>
      </p:sp>
    </p:spTree>
    <p:extLst>
      <p:ext uri="{BB962C8B-B14F-4D97-AF65-F5344CB8AC3E}">
        <p14:creationId xmlns:p14="http://schemas.microsoft.com/office/powerpoint/2010/main" val="2957745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0D19843-89D4-C048-8162-8D3FB9F4B99C}" type="slidenum">
              <a:rPr lang="en-US"/>
              <a:pPr>
                <a:defRPr/>
              </a:pPr>
              <a:t>‹#›</a:t>
            </a:fld>
            <a:endParaRPr lang="en-US"/>
          </a:p>
        </p:txBody>
      </p:sp>
    </p:spTree>
    <p:extLst>
      <p:ext uri="{BB962C8B-B14F-4D97-AF65-F5344CB8AC3E}">
        <p14:creationId xmlns:p14="http://schemas.microsoft.com/office/powerpoint/2010/main" val="1314293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D2D6EB09-95D6-5D46-9206-D0C1ABA322EF}" type="slidenum">
              <a:rPr lang="en-US"/>
              <a:pPr>
                <a:defRPr/>
              </a:pPr>
              <a:t>‹#›</a:t>
            </a:fld>
            <a:endParaRPr lang="en-US"/>
          </a:p>
        </p:txBody>
      </p:sp>
    </p:spTree>
    <p:extLst>
      <p:ext uri="{BB962C8B-B14F-4D97-AF65-F5344CB8AC3E}">
        <p14:creationId xmlns:p14="http://schemas.microsoft.com/office/powerpoint/2010/main" val="1089136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3DFFE0C-8426-AF4E-8569-AD9328F19404}" type="slidenum">
              <a:rPr lang="en-US"/>
              <a:pPr>
                <a:defRPr/>
              </a:pPr>
              <a:t>‹#›</a:t>
            </a:fld>
            <a:endParaRPr lang="en-US"/>
          </a:p>
        </p:txBody>
      </p:sp>
    </p:spTree>
    <p:extLst>
      <p:ext uri="{BB962C8B-B14F-4D97-AF65-F5344CB8AC3E}">
        <p14:creationId xmlns:p14="http://schemas.microsoft.com/office/powerpoint/2010/main" val="2987413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3C1A617-DB46-B342-AAFF-694FF5BC2F64}" type="slidenum">
              <a:rPr lang="en-US"/>
              <a:pPr>
                <a:defRPr/>
              </a:pPr>
              <a:t>‹#›</a:t>
            </a:fld>
            <a:endParaRPr lang="en-US"/>
          </a:p>
        </p:txBody>
      </p:sp>
    </p:spTree>
    <p:extLst>
      <p:ext uri="{BB962C8B-B14F-4D97-AF65-F5344CB8AC3E}">
        <p14:creationId xmlns:p14="http://schemas.microsoft.com/office/powerpoint/2010/main" val="4187219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DF8ABB6-73DB-EA48-AC46-7F673147C1CB}" type="slidenum">
              <a:rPr lang="en-US"/>
              <a:pPr>
                <a:defRPr/>
              </a:pPr>
              <a:t>‹#›</a:t>
            </a:fld>
            <a:endParaRPr lang="en-US"/>
          </a:p>
        </p:txBody>
      </p:sp>
    </p:spTree>
    <p:extLst>
      <p:ext uri="{BB962C8B-B14F-4D97-AF65-F5344CB8AC3E}">
        <p14:creationId xmlns:p14="http://schemas.microsoft.com/office/powerpoint/2010/main" val="4090430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5276B45-416C-1F4C-B2B4-95E8DD83ECB6}" type="slidenum">
              <a:rPr lang="en-US"/>
              <a:pPr>
                <a:defRPr/>
              </a:pPr>
              <a:t>‹#›</a:t>
            </a:fld>
            <a:endParaRPr lang="en-US"/>
          </a:p>
        </p:txBody>
      </p:sp>
    </p:spTree>
    <p:extLst>
      <p:ext uri="{BB962C8B-B14F-4D97-AF65-F5344CB8AC3E}">
        <p14:creationId xmlns:p14="http://schemas.microsoft.com/office/powerpoint/2010/main" val="3746421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A5033001-1B97-3E48-96E5-4BDC2FB14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346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0B1C0D-7418-AB42-90AA-3A48C68397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24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B9F754B-4038-5E41-A92E-E7920C104C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4666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C2957C2-9821-064F-BA0E-56F3B963A5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2409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61A88C5-9078-B34D-B7CC-80743C1656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3189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D3655C42-0030-D44E-BAA6-6E928D608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365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C6D7D-1BDD-0942-99A7-B752BF4FAD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364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3358826-3343-824F-A340-9AE3C16B9A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6964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F224974-5ABF-3F49-8D23-FEB11EBE12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81466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3710157-E228-BF47-AC72-10FB9854E9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54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5F6604D-B1AA-3248-94D4-81B4A23012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898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fld id="{6B72E64B-41B5-494A-9156-7768FE96B1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716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BCCAE1BD-2110-834C-824D-C32FCC9206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9284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29C2E461-BC8C-1444-ABEF-2CFD59A7A6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25173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fld id="{D42D035B-C3D3-AC4D-8873-E908BF93FD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2093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fld id="{5E69EFBE-9FAC-CC4A-B5D2-15EBA82622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9573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fld id="{A6205510-D847-4841-B81B-195FE940CE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615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fld id="{FF1EDEC9-6A2B-1F42-94BD-F2B0D623C2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3687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fld id="{B88F3ECA-055C-434A-A93F-4FE4237F33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5958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fld id="{1E1973D1-DEAC-3C44-BFC1-EFE756BBADA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0130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354C74F4-866A-FB47-9365-612433D83B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911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932EE221-F001-0048-9A26-06616844D2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8921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52E39CCF-9948-0647-8253-F5A531F928E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4398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fld id="{E9EA17FE-FA57-CF48-88C5-12B9215C10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5385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fld id="{5B91785F-AC77-1D43-AE06-B03A5E69C3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2372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fld id="{CE1191DD-5818-0241-B8CD-3A8EC9001D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3429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29811512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4769300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4052317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411329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8156923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0.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3.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378672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17/9/16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68013719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defTabSz="914400" fontAlgn="base">
              <a:spcBef>
                <a:spcPct val="0"/>
              </a:spcBef>
              <a:spcAft>
                <a:spcPct val="0"/>
              </a:spcAft>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defTabSz="914400" fontAlgn="base">
              <a:spcBef>
                <a:spcPct val="0"/>
              </a:spcBef>
              <a:spcAft>
                <a:spcPct val="0"/>
              </a:spcAft>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defTabSz="914400" fontAlgn="base">
              <a:spcBef>
                <a:spcPct val="0"/>
              </a:spcBef>
              <a:spcAft>
                <a:spcPct val="0"/>
              </a:spcAft>
              <a:defRPr/>
            </a:pPr>
            <a:fld id="{C4AC0FA0-4392-6B48-8915-2885D2107B8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758540239"/>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253893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03961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12008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defTabSz="914400" fontAlgn="base">
                  <a:spcBef>
                    <a:spcPct val="0"/>
                  </a:spcBef>
                  <a:spcAft>
                    <a:spcPct val="0"/>
                  </a:spcAft>
                  <a:defRPr/>
                </a:pPr>
                <a:endParaRPr lang="en-US" sz="2400">
                  <a:solidFill>
                    <a:srgbClr val="FFCC66"/>
                  </a:solidFill>
                  <a:latin typeface="Times New Roman" pitchFamily="-112" charset="0"/>
                  <a:ea typeface="ＭＳ Ｐゴシック" charset="0"/>
                  <a:cs typeface="ＭＳ Ｐゴシック" charset="0"/>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CC66"/>
              </a:solidFill>
              <a:latin typeface="Times New Roman" charset="0"/>
              <a:ea typeface="ＭＳ Ｐゴシック" charset="0"/>
              <a:cs typeface="ＭＳ Ｐゴシック" charset="0"/>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CC66"/>
              </a:solidFill>
            </a:endParaRPr>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CC66"/>
              </a:solidFill>
            </a:endParaRPr>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CC66"/>
              </a:solidFill>
            </a:endParaRPr>
          </a:p>
        </p:txBody>
      </p:sp>
    </p:spTree>
    <p:extLst>
      <p:ext uri="{BB962C8B-B14F-4D97-AF65-F5344CB8AC3E}">
        <p14:creationId xmlns:p14="http://schemas.microsoft.com/office/powerpoint/2010/main" val="2661636213"/>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962622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
        <p:nvSpPr>
          <p:cNvPr id="256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561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12"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80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16180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16180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defTabSz="914400" fontAlgn="base">
              <a:spcBef>
                <a:spcPct val="0"/>
              </a:spcBef>
              <a:spcAft>
                <a:spcPct val="0"/>
              </a:spcAft>
              <a:defRPr/>
            </a:pPr>
            <a:fld id="{8FCD9742-8FAA-944B-B478-F7225BCA93E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79982"/>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0-#ppt_w/2"/>
                                          </p:val>
                                        </p:tav>
                                        <p:tav tm="100000">
                                          <p:val>
                                            <p:strVal val="#ppt_x"/>
                                          </p:val>
                                        </p:tav>
                                      </p:tavLst>
                                    </p:anim>
                                    <p:anim calcmode="lin" valueType="num">
                                      <p:cBhvr additive="base">
                                        <p:cTn id="8" dur="500" fill="hold"/>
                                        <p:tgtEl>
                                          <p:spTgt spid="16179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6179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New Roman" pitchFamily="-105" charset="0"/>
        </a:defRPr>
      </a:lvl6pPr>
      <a:lvl7pPr marL="914400" algn="ctr" rtl="0" eaLnBrk="0" fontAlgn="base" hangingPunct="0">
        <a:spcBef>
          <a:spcPct val="0"/>
        </a:spcBef>
        <a:spcAft>
          <a:spcPct val="0"/>
        </a:spcAft>
        <a:defRPr sz="4400">
          <a:solidFill>
            <a:schemeClr val="tx2"/>
          </a:solidFill>
          <a:latin typeface="Times New Roman" pitchFamily="-105" charset="0"/>
        </a:defRPr>
      </a:lvl7pPr>
      <a:lvl8pPr marL="1371600" algn="ctr" rtl="0" eaLnBrk="0" fontAlgn="base" hangingPunct="0">
        <a:spcBef>
          <a:spcPct val="0"/>
        </a:spcBef>
        <a:spcAft>
          <a:spcPct val="0"/>
        </a:spcAft>
        <a:defRPr sz="4400">
          <a:solidFill>
            <a:schemeClr val="tx2"/>
          </a:solidFill>
          <a:latin typeface="Times New Roman" pitchFamily="-105" charset="0"/>
        </a:defRPr>
      </a:lvl8pPr>
      <a:lvl9pPr marL="1828800" algn="ctr" rtl="0" eaLnBrk="0" fontAlgn="base" hangingPunct="0">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
          <p:nvSpPr>
            <p:cNvPr id="1033"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5FD81E3C-3DCB-4248-A7A9-3BEDF5639F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80823"/>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7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7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7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7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7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8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8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8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35" name="Rectangle 11"/>
          <p:cNvSpPr>
            <a:spLocks noGrp="1" noChangeArrowheads="1"/>
          </p:cNvSpPr>
          <p:nvPr>
            <p:ph type="title"/>
          </p:nvPr>
        </p:nvSpPr>
        <p:spPr bwMode="auto">
          <a:xfrm>
            <a:off x="76200" y="609600"/>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6" name="Rectangle 12"/>
          <p:cNvSpPr>
            <a:spLocks noGrp="1" noChangeArrowheads="1"/>
          </p:cNvSpPr>
          <p:nvPr>
            <p:ph type="body" idx="1"/>
          </p:nvPr>
        </p:nvSpPr>
        <p:spPr bwMode="auto">
          <a:xfrm>
            <a:off x="76200" y="1981200"/>
            <a:ext cx="8915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latin typeface="Times New Roman"/>
            </a:endParaRPr>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latin typeface="Times New Roman"/>
            </a:endParaRPr>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C4A8B45B-65D6-C440-B6E0-A223ADADF4D4}" type="slidenum">
              <a:rPr lang="en-US">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0764304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defTabSz="914400" fontAlgn="base">
              <a:spcBef>
                <a:spcPct val="0"/>
              </a:spcBef>
              <a:spcAft>
                <a:spcPct val="0"/>
              </a:spcAft>
              <a:defRPr/>
            </a:pPr>
            <a:fld id="{7023D8DD-BEB4-4D45-A07F-9B3EE692E84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65919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3.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70.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0.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bin"/><Relationship Id="rId5" Type="http://schemas.openxmlformats.org/officeDocument/2006/relationships/oleObject" Target="../embeddings/Microsoft_Word_97_-_2004_Document2.doc"/><Relationship Id="rId6" Type="http://schemas.openxmlformats.org/officeDocument/2006/relationships/image" Target="../media/image40.emf"/><Relationship Id="rId7" Type="http://schemas.openxmlformats.org/officeDocument/2006/relationships/oleObject" Target="../embeddings/oleObject3.bin"/><Relationship Id="rId8" Type="http://schemas.openxmlformats.org/officeDocument/2006/relationships/oleObject" Target="../embeddings/Microsoft_Word_97_-_2004_Document3.doc"/><Relationship Id="rId9" Type="http://schemas.openxmlformats.org/officeDocument/2006/relationships/image" Target="../media/image41.emf"/><Relationship Id="rId1" Type="http://schemas.openxmlformats.org/officeDocument/2006/relationships/vmlDrawing" Target="../drawings/vmlDrawing2.vml"/><Relationship Id="rId2"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52.gif"/></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18.xml"/><Relationship Id="rId2"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56.jpeg"/><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6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5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55.xml"/><Relationship Id="rId3" Type="http://schemas.openxmlformats.org/officeDocument/2006/relationships/image" Target="../media/image7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56.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6.jp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9171366" cy="6570531"/>
          </a:xfrm>
          <a:prstGeom prst="rect">
            <a:avLst/>
          </a:prstGeom>
        </p:spPr>
      </p:pic>
      <p:sp>
        <p:nvSpPr>
          <p:cNvPr id="8" name="Rectangle 2"/>
          <p:cNvSpPr txBox="1">
            <a:spLocks noChangeArrowheads="1"/>
          </p:cNvSpPr>
          <p:nvPr/>
        </p:nvSpPr>
        <p:spPr bwMode="auto">
          <a:xfrm>
            <a:off x="27366" y="493417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smtClean="0">
                <a:solidFill>
                  <a:srgbClr val="FFFFFF"/>
                </a:solidFill>
                <a:effectLst>
                  <a:glow rad="127000">
                    <a:srgbClr val="000000"/>
                  </a:glow>
                </a:effectLst>
                <a:latin typeface="Arial" charset="0"/>
                <a:ea typeface="ＭＳ Ｐゴシック" charset="0"/>
                <a:cs typeface="ＭＳ Ｐゴシック" charset="0"/>
              </a:rPr>
              <a:t>Judges 3:7-30</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9968"/>
            <a:ext cx="9120187" cy="1446653"/>
          </a:xfrm>
          <a:effectLst>
            <a:outerShdw blurRad="63500" dist="35921" dir="2700000" algn="ctr" rotWithShape="0">
              <a:schemeClr val="tx2">
                <a:alpha val="74998"/>
              </a:schemeClr>
            </a:outerShdw>
          </a:effectLst>
          <a:extLst/>
        </p:spPr>
        <p:txBody>
          <a:bodyPr/>
          <a:lstStyle/>
          <a:p>
            <a:pPr>
              <a:defRPr/>
            </a:pPr>
            <a:r>
              <a:rPr lang="en-US" sz="8800" b="1" dirty="0" smtClean="0">
                <a:effectLst>
                  <a:glow rad="127000">
                    <a:schemeClr val="tx1"/>
                  </a:glow>
                </a:effectLst>
                <a:latin typeface="Arial" charset="0"/>
                <a:ea typeface="ＭＳ Ｐゴシック" charset="0"/>
                <a:cs typeface="ＭＳ Ｐゴシック" charset="0"/>
              </a:rPr>
              <a:t>Great Leaders</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586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Make no treaty with them, and show them no mercy. Do not intermarry with them.  Do not give your daughters to their sons or take their daughters for your sons, for they will turn your sons away from following me to serve other gods, and the L</a:t>
            </a:r>
            <a:r>
              <a:rPr lang="en-US" altLang="ja-JP" sz="2800" b="1">
                <a:solidFill>
                  <a:srgbClr val="FFFFFF"/>
                </a:solidFill>
                <a:latin typeface="Arial" charset="0"/>
                <a:cs typeface="Arial" charset="0"/>
              </a:rPr>
              <a:t>ORD</a:t>
            </a:r>
            <a:r>
              <a:rPr lang="uk-UA" altLang="ja-JP" sz="3200" b="1">
                <a:solidFill>
                  <a:srgbClr val="FFFFFF"/>
                </a:solidFill>
                <a:latin typeface="Arial" charset="0"/>
                <a:cs typeface="Arial" charset="0"/>
              </a:rPr>
              <a:t>'</a:t>
            </a:r>
            <a:r>
              <a:rPr lang="en-US" altLang="ja-JP" sz="3200" b="1">
                <a:solidFill>
                  <a:srgbClr val="FFFFFF"/>
                </a:solidFill>
                <a:latin typeface="Arial" charset="0"/>
                <a:cs typeface="Arial" charset="0"/>
              </a:rPr>
              <a:t>s anger will burn against you and </a:t>
            </a:r>
            <a:br>
              <a:rPr lang="en-US" altLang="ja-JP" sz="3200" b="1">
                <a:solidFill>
                  <a:srgbClr val="FFFFFF"/>
                </a:solidFill>
                <a:latin typeface="Arial" charset="0"/>
                <a:cs typeface="Arial" charset="0"/>
              </a:rPr>
            </a:br>
            <a:r>
              <a:rPr lang="en-US" altLang="ja-JP" sz="3200" b="1" u="sng">
                <a:solidFill>
                  <a:srgbClr val="FFFFFF"/>
                </a:solidFill>
                <a:latin typeface="Arial" charset="0"/>
                <a:cs typeface="Arial" charset="0"/>
              </a:rPr>
              <a:t>will quickly destroy you.</a:t>
            </a:r>
            <a:r>
              <a:rPr lang="ru-RU"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en-US" b="1">
                <a:latin typeface="Arial" charset="0"/>
                <a:ea typeface="ＭＳ Ｐゴシック" charset="0"/>
              </a:rPr>
              <a:t>Deuteronomy 7:1-4</a:t>
            </a:r>
          </a:p>
        </p:txBody>
      </p:sp>
    </p:spTree>
    <p:extLst>
      <p:ext uri="{BB962C8B-B14F-4D97-AF65-F5344CB8AC3E}">
        <p14:creationId xmlns:p14="http://schemas.microsoft.com/office/powerpoint/2010/main" val="1020571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4572001" cy="1369763"/>
          </a:xfrm>
          <a:effectLst>
            <a:outerShdw blurRad="63500" dist="35921" dir="2700000" algn="ctr" rotWithShape="0">
              <a:schemeClr val="tx2">
                <a:alpha val="74998"/>
              </a:schemeClr>
            </a:outerShdw>
          </a:effectLst>
          <a:extLst/>
        </p:spPr>
        <p:txBody>
          <a:bodyPr anchor="t"/>
          <a:lstStyle/>
          <a:p>
            <a:pPr algn="l">
              <a:defRPr/>
            </a:pPr>
            <a:r>
              <a:rPr lang="en-US" sz="4000" b="1" dirty="0" smtClean="0">
                <a:solidFill>
                  <a:srgbClr val="FFFFFF"/>
                </a:solidFill>
                <a:effectLst>
                  <a:glow rad="127000">
                    <a:schemeClr val="tx1"/>
                  </a:glow>
                </a:effectLst>
                <a:latin typeface="Arial" charset="0"/>
                <a:ea typeface="ＭＳ Ｐゴシック" charset="0"/>
                <a:cs typeface="ＭＳ Ｐゴシック" charset="0"/>
              </a:rPr>
              <a:t>Grades for the Tribes of Israel</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smtClean="0">
                <a:solidFill>
                  <a:srgbClr val="FFFFFF"/>
                </a:solidFill>
                <a:effectLst>
                  <a:glow rad="127000">
                    <a:srgbClr val="000000"/>
                  </a:glow>
                </a:effectLst>
                <a:latin typeface="Arial" charset="0"/>
                <a:ea typeface="ＭＳ Ｐゴシック" charset="0"/>
                <a:cs typeface="ＭＳ Ｐゴシック" charset="0"/>
              </a:rPr>
              <a:t>Judges 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Levites</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A</a:t>
            </a: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664D"/>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A</a:t>
            </a: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A</a:t>
            </a: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defTabSz="914400" fontAlgn="base">
              <a:spcBef>
                <a:spcPct val="0"/>
              </a:spcBef>
              <a:spcAft>
                <a:spcPct val="0"/>
              </a:spcAft>
            </a:pP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F</a:t>
            </a:r>
          </a:p>
        </p:txBody>
      </p:sp>
    </p:spTree>
    <p:extLst>
      <p:ext uri="{BB962C8B-B14F-4D97-AF65-F5344CB8AC3E}">
        <p14:creationId xmlns:p14="http://schemas.microsoft.com/office/powerpoint/2010/main" val="3469754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a:extLst>
              <a:ext uri="{28A0092B-C50C-407E-A947-70E740481C1C}">
                <a14:useLocalDpi xmlns:a14="http://schemas.microsoft.com/office/drawing/2010/main" val="0"/>
              </a:ext>
            </a:extLst>
          </a:blip>
          <a:srcRect l="15227" t="6956" r="49512" b="15134"/>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defTabSz="914400" fontAlgn="base">
              <a:spcBef>
                <a:spcPct val="0"/>
              </a:spcBef>
              <a:spcAft>
                <a:spcPct val="0"/>
              </a:spcAft>
            </a:pPr>
            <a:r>
              <a:rPr lang="en-US" sz="2000" b="1" kern="10" normalizeH="1">
                <a:ln w="9525">
                  <a:solidFill>
                    <a:srgbClr val="000000"/>
                  </a:solidFill>
                  <a:round/>
                  <a:headEnd/>
                  <a:tailEnd/>
                </a:ln>
                <a:solidFill>
                  <a:srgbClr val="FFFFFF"/>
                </a:solidFill>
                <a:latin typeface="Arial"/>
                <a:ea typeface="Arial"/>
                <a:cs typeface="Arial"/>
              </a:rPr>
              <a:t>Philistines</a:t>
            </a:r>
          </a:p>
        </p:txBody>
      </p:sp>
      <p:sp>
        <p:nvSpPr>
          <p:cNvPr id="185347" name="WordArt 5"/>
          <p:cNvSpPr>
            <a:spLocks noChangeArrowheads="1" noChangeShapeType="1" noTextEdit="1"/>
          </p:cNvSpPr>
          <p:nvPr/>
        </p:nvSpPr>
        <p:spPr bwMode="auto">
          <a:xfrm rot="-4859553">
            <a:off x="2862263" y="5059362"/>
            <a:ext cx="1219200" cy="295275"/>
          </a:xfrm>
          <a:prstGeom prst="rect">
            <a:avLst/>
          </a:prstGeom>
        </p:spPr>
        <p:txBody>
          <a:bodyPr wrap="none" fromWordArt="1">
            <a:prstTxWarp prst="textCanDown">
              <a:avLst>
                <a:gd name="adj" fmla="val 14287"/>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Moabites</a:t>
            </a: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Ammonites</a:t>
            </a: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Amalekites</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Canaanites</a:t>
            </a: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Jebusites</a:t>
            </a: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Amorites</a:t>
            </a: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Sidonians</a:t>
            </a:r>
          </a:p>
        </p:txBody>
      </p:sp>
      <p:sp>
        <p:nvSpPr>
          <p:cNvPr id="185354" name="WordArt 12"/>
          <p:cNvSpPr>
            <a:spLocks noChangeArrowheads="1" noChangeShapeType="1" noTextEdit="1"/>
          </p:cNvSpPr>
          <p:nvPr/>
        </p:nvSpPr>
        <p:spPr bwMode="auto">
          <a:xfrm>
            <a:off x="3657600" y="0"/>
            <a:ext cx="838200" cy="5905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Mesopo</a:t>
            </a:r>
          </a:p>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tamians</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Edomites</a:t>
            </a: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Perizzites</a:t>
            </a: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Hivites</a:t>
            </a:r>
          </a:p>
        </p:txBody>
      </p:sp>
      <p:sp>
        <p:nvSpPr>
          <p:cNvPr id="185358" name="WordArt 16"/>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algn="ctr" defTabSz="914400" fontAlgn="base">
              <a:spcBef>
                <a:spcPct val="0"/>
              </a:spcBef>
              <a:spcAft>
                <a:spcPct val="0"/>
              </a:spcAft>
            </a:pPr>
            <a:r>
              <a:rPr lang="pt-BR" sz="2000" b="1" kern="10">
                <a:ln w="9525">
                  <a:solidFill>
                    <a:srgbClr val="000000"/>
                  </a:solidFill>
                  <a:round/>
                  <a:headEnd/>
                  <a:tailEnd/>
                </a:ln>
                <a:solidFill>
                  <a:srgbClr val="FFFFFF"/>
                </a:solidFill>
                <a:latin typeface="Arial"/>
                <a:ea typeface="Arial"/>
                <a:cs typeface="Arial"/>
              </a:rPr>
              <a:t>A   m   o   r   i   t   e   s</a:t>
            </a:r>
            <a:endParaRPr lang="en-US" sz="2000" b="1" kern="10">
              <a:ln w="9525">
                <a:solidFill>
                  <a:srgbClr val="000000"/>
                </a:solidFill>
                <a:round/>
                <a:headEnd/>
                <a:tailEnd/>
              </a:ln>
              <a:solidFill>
                <a:srgbClr val="FFFFFF"/>
              </a:solidFill>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000" b="1" kern="10">
                <a:ln w="9525">
                  <a:solidFill>
                    <a:srgbClr val="000000"/>
                  </a:solidFill>
                  <a:round/>
                  <a:headEnd/>
                  <a:tailEnd/>
                </a:ln>
                <a:solidFill>
                  <a:srgbClr val="FFFFFF"/>
                </a:solidFill>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en-US" sz="3200" b="1">
                <a:solidFill>
                  <a:schemeClr val="bg1"/>
                </a:solidFill>
                <a:latin typeface="Arial" charset="0"/>
                <a:ea typeface="ＭＳ Ｐゴシック" charset="0"/>
              </a:rPr>
              <a:t>Enemies in Canaan During the Judges (3:5)</a:t>
            </a:r>
            <a:endParaRPr lang="en-US" b="1">
              <a:solidFill>
                <a:schemeClr val="bg1"/>
              </a:solidFill>
              <a:latin typeface="Arial" charset="0"/>
              <a:ea typeface="ＭＳ Ｐゴシック" charset="0"/>
            </a:endParaRPr>
          </a:p>
        </p:txBody>
      </p:sp>
    </p:spTree>
    <p:extLst>
      <p:ext uri="{BB962C8B-B14F-4D97-AF65-F5344CB8AC3E}">
        <p14:creationId xmlns:p14="http://schemas.microsoft.com/office/powerpoint/2010/main" val="24512134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a:extLst/>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srgbClr val="FFFFFF"/>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Times New Roman"/>
            </a:endParaRPr>
          </a:p>
        </p:txBody>
      </p:sp>
    </p:spTree>
    <p:extLst>
      <p:ext uri="{BB962C8B-B14F-4D97-AF65-F5344CB8AC3E}">
        <p14:creationId xmlns:p14="http://schemas.microsoft.com/office/powerpoint/2010/main" val="22850845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Because there absolutely are no absolutes.</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Times"/>
                <a:ea typeface="ＭＳ Ｐゴシック" charset="0"/>
                <a:cs typeface="Times"/>
              </a:rPr>
              <a:t>RELATIVISM</a:t>
            </a:r>
            <a:endParaRPr lang="en-US" sz="4800" b="1" dirty="0">
              <a:effectLst>
                <a:glow rad="127000">
                  <a:schemeClr val="tx1"/>
                </a:glow>
              </a:effectLst>
              <a:latin typeface="Times"/>
              <a:ea typeface="ＭＳ Ｐゴシック" charset="0"/>
              <a:cs typeface="Times"/>
            </a:endParaRPr>
          </a:p>
        </p:txBody>
      </p:sp>
    </p:spTree>
    <p:extLst>
      <p:ext uri="{BB962C8B-B14F-4D97-AF65-F5344CB8AC3E}">
        <p14:creationId xmlns:p14="http://schemas.microsoft.com/office/powerpoint/2010/main" val="2687543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(Judges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Judges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smtClean="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157803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You </a:t>
            </a:r>
            <a:r>
              <a:rPr lang="en-SG" sz="2800" b="1" dirty="0">
                <a:solidFill>
                  <a:srgbClr val="FFFFFF"/>
                </a:solidFill>
                <a:effectLst>
                  <a:glow rad="228600">
                    <a:srgbClr val="000000"/>
                  </a:glow>
                </a:effectLst>
              </a:rPr>
              <a:t>are about to enter the land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your God is giving you. When you take it over and settle there, you may think, </a:t>
            </a:r>
            <a:r>
              <a:rPr lang="uk-UA"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We </a:t>
            </a:r>
            <a:r>
              <a:rPr lang="en-SG" sz="2800" b="1" dirty="0">
                <a:solidFill>
                  <a:srgbClr val="FFFFFF"/>
                </a:solidFill>
                <a:effectLst>
                  <a:glow rad="228600">
                    <a:srgbClr val="000000"/>
                  </a:glow>
                </a:effectLst>
              </a:rPr>
              <a:t>should select a king to rule over us like the other nations around us</a:t>
            </a:r>
            <a:r>
              <a:rPr lang="en-SG" sz="2800" b="1" dirty="0" smtClean="0">
                <a:solidFill>
                  <a:srgbClr val="FFFFFF"/>
                </a:solidFill>
                <a:effectLst>
                  <a:glow rad="228600">
                    <a:srgbClr val="000000"/>
                  </a:glow>
                </a:effectLst>
              </a:rPr>
              <a:t>.</a:t>
            </a:r>
            <a:r>
              <a:rPr lang="uk-UA"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  </a:t>
            </a:r>
            <a:r>
              <a:rPr lang="en-SG" sz="2800" b="1" baseline="30000" dirty="0">
                <a:solidFill>
                  <a:srgbClr val="FFFFFF"/>
                </a:solidFill>
                <a:effectLst>
                  <a:glow rad="228600">
                    <a:srgbClr val="000000"/>
                  </a:glow>
                </a:effectLst>
              </a:rPr>
              <a:t>15</a:t>
            </a:r>
            <a:r>
              <a:rPr lang="en-SG" sz="2800" b="1" dirty="0">
                <a:solidFill>
                  <a:srgbClr val="FFFFFF"/>
                </a:solidFill>
                <a:effectLst>
                  <a:glow rad="228600">
                    <a:srgbClr val="000000"/>
                  </a:glow>
                </a:effectLst>
              </a:rPr>
              <a:t> If this happens, be sure to select as king the man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your God chooses. You must appoint a fellow Israelite; he may not be a </a:t>
            </a:r>
            <a:r>
              <a:rPr lang="en-SG" sz="2800" b="1" dirty="0" smtClean="0">
                <a:solidFill>
                  <a:srgbClr val="FFFFFF"/>
                </a:solidFill>
                <a:effectLst>
                  <a:glow rad="228600">
                    <a:srgbClr val="000000"/>
                  </a:glow>
                </a:effectLst>
              </a:rPr>
              <a:t>foreigner</a:t>
            </a: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 </a:t>
            </a:r>
            <a:br>
              <a:rPr lang="en-SG" sz="2800" b="1" dirty="0" smtClean="0">
                <a:solidFill>
                  <a:srgbClr val="FFFFFF"/>
                </a:solidFill>
                <a:effectLst>
                  <a:glow rad="228600">
                    <a:srgbClr val="000000"/>
                  </a:glow>
                </a:effectLst>
              </a:rPr>
            </a:br>
            <a:r>
              <a:rPr lang="en-SG" sz="2800" b="1" dirty="0" smtClean="0">
                <a:solidFill>
                  <a:srgbClr val="FFFFFF"/>
                </a:solidFill>
                <a:effectLst>
                  <a:glow rad="228600">
                    <a:srgbClr val="000000"/>
                  </a:glow>
                </a:effectLst>
              </a:rPr>
              <a:t>(Deut. 17:14-15 </a:t>
            </a:r>
            <a:r>
              <a:rPr lang="en-SG" sz="2400" b="1" dirty="0" smtClean="0">
                <a:solidFill>
                  <a:srgbClr val="FFFFFF"/>
                </a:solidFill>
                <a:effectLst>
                  <a:glow rad="228600">
                    <a:srgbClr val="000000"/>
                  </a:glow>
                </a:effectLst>
              </a:rPr>
              <a:t>NLT</a:t>
            </a:r>
            <a:r>
              <a:rPr lang="en-SG" sz="28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40146793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en-US" sz="3600" b="1" dirty="0">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SG" sz="2800" b="1" baseline="30000" dirty="0" smtClean="0">
                <a:solidFill>
                  <a:srgbClr val="FFFFFF"/>
                </a:solidFill>
                <a:effectLst>
                  <a:glow rad="228600">
                    <a:srgbClr val="000000"/>
                  </a:glow>
                </a:effectLst>
              </a:rPr>
              <a:t>19</a:t>
            </a:r>
            <a:r>
              <a:rPr lang="en-SG" sz="2800" b="1" dirty="0" smtClean="0">
                <a:solidFill>
                  <a:srgbClr val="FFFFFF"/>
                </a:solidFill>
                <a:effectLst>
                  <a:glow rad="228600">
                    <a:srgbClr val="000000"/>
                  </a:glow>
                </a:effectLst>
              </a:rPr>
              <a:t>He must always keep that copy with him and read it daily as long as he lives. That way he will learn to fear the L</a:t>
            </a:r>
            <a:r>
              <a:rPr lang="en-SG" sz="2400" b="1" dirty="0" smtClean="0">
                <a:solidFill>
                  <a:srgbClr val="FFFFFF"/>
                </a:solidFill>
                <a:effectLst>
                  <a:glow rad="228600">
                    <a:srgbClr val="000000"/>
                  </a:glow>
                </a:effectLst>
              </a:rPr>
              <a:t>ORD</a:t>
            </a:r>
            <a:r>
              <a:rPr lang="en-SG" sz="2800" b="1" dirty="0" smtClean="0">
                <a:solidFill>
                  <a:srgbClr val="FFFFFF"/>
                </a:solidFill>
                <a:effectLst>
                  <a:glow rad="228600">
                    <a:srgbClr val="000000"/>
                  </a:glow>
                </a:effectLst>
              </a:rPr>
              <a:t> his God by obeying all the terms of these instructions and decrees</a:t>
            </a: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 </a:t>
            </a:r>
            <a:br>
              <a:rPr lang="en-SG" sz="2800" b="1" dirty="0" smtClean="0">
                <a:solidFill>
                  <a:srgbClr val="FFFFFF"/>
                </a:solidFill>
                <a:effectLst>
                  <a:glow rad="228600">
                    <a:srgbClr val="000000"/>
                  </a:glow>
                </a:effectLst>
              </a:rPr>
            </a:br>
            <a:r>
              <a:rPr lang="en-SG" sz="2800" b="1" dirty="0" smtClean="0">
                <a:solidFill>
                  <a:srgbClr val="FFFFFF"/>
                </a:solidFill>
                <a:effectLst>
                  <a:glow rad="228600">
                    <a:srgbClr val="000000"/>
                  </a:glow>
                </a:effectLst>
              </a:rPr>
              <a:t>(Deut. 17:18-19 </a:t>
            </a:r>
            <a:r>
              <a:rPr lang="en-SG" sz="2400" b="1" dirty="0" smtClean="0">
                <a:solidFill>
                  <a:srgbClr val="FFFFFF"/>
                </a:solidFill>
                <a:effectLst>
                  <a:glow rad="228600">
                    <a:srgbClr val="000000"/>
                  </a:glow>
                </a:effectLst>
              </a:rPr>
              <a:t>NLT</a:t>
            </a:r>
            <a:r>
              <a:rPr lang="en-SG" sz="28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When he sits on the throne as king, he must copy for himself this body of instruction on a scroll in the presence of the Levitical priests.</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16518044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This regular reading will prevent him from becoming proud and acting as if he is above his fellow citizens. It will also prevent him from turning away from these commands in the smallest way</a:t>
            </a:r>
            <a:r>
              <a:rPr lang="ru-RU" sz="28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And it will ensure that he and his descendants will reign for many generations in Israel</a:t>
            </a:r>
            <a:r>
              <a:rPr lang="ru-RU" sz="2800" b="1" dirty="0" smtClean="0">
                <a:solidFill>
                  <a:srgbClr val="FFFFFF"/>
                </a:solidFill>
                <a:effectLst>
                  <a:glow rad="228600">
                    <a:srgbClr val="000000"/>
                  </a:glow>
                </a:effectLst>
              </a:rPr>
              <a:t>"</a:t>
            </a:r>
            <a:r>
              <a:rPr lang="en-SG" sz="2800" b="1" dirty="0" smtClean="0">
                <a:solidFill>
                  <a:srgbClr val="FFFFFF"/>
                </a:solidFill>
                <a:effectLst>
                  <a:glow rad="228600">
                    <a:srgbClr val="000000"/>
                  </a:glow>
                </a:effectLst>
              </a:rPr>
              <a:t> </a:t>
            </a:r>
            <a:br>
              <a:rPr lang="en-SG" sz="2800" b="1" dirty="0" smtClean="0">
                <a:solidFill>
                  <a:srgbClr val="FFFFFF"/>
                </a:solidFill>
                <a:effectLst>
                  <a:glow rad="228600">
                    <a:srgbClr val="000000"/>
                  </a:glow>
                </a:effectLst>
              </a:rPr>
            </a:br>
            <a:r>
              <a:rPr lang="en-SG" sz="2800" b="1" dirty="0" smtClean="0">
                <a:solidFill>
                  <a:srgbClr val="FFFFFF"/>
                </a:solidFill>
                <a:effectLst>
                  <a:glow rad="228600">
                    <a:srgbClr val="000000"/>
                  </a:glow>
                </a:effectLst>
              </a:rPr>
              <a:t>(Deut. 17:20 </a:t>
            </a:r>
            <a:r>
              <a:rPr lang="en-SG" sz="2400" b="1" dirty="0" smtClean="0">
                <a:solidFill>
                  <a:srgbClr val="FFFFFF"/>
                </a:solidFill>
                <a:effectLst>
                  <a:glow rad="228600">
                    <a:srgbClr val="000000"/>
                  </a:glow>
                </a:effectLst>
              </a:rPr>
              <a:t>NLT</a:t>
            </a:r>
            <a:r>
              <a:rPr lang="en-SG" sz="28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7510484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897" name="Object 2"/>
          <p:cNvGraphicFramePr>
            <a:graphicFrameLocks noChangeAspect="1"/>
          </p:cNvGraphicFramePr>
          <p:nvPr>
            <p:extLst>
              <p:ext uri="{D42A27DB-BD31-4B8C-83A1-F6EECF244321}">
                <p14:modId xmlns:p14="http://schemas.microsoft.com/office/powerpoint/2010/main" val="733246565"/>
              </p:ext>
            </p:extLst>
          </p:nvPr>
        </p:nvGraphicFramePr>
        <p:xfrm>
          <a:off x="998538" y="-136525"/>
          <a:ext cx="7983537" cy="7142163"/>
        </p:xfrm>
        <a:graphic>
          <a:graphicData uri="http://schemas.openxmlformats.org/presentationml/2006/ole">
            <mc:AlternateContent xmlns:mc="http://schemas.openxmlformats.org/markup-compatibility/2006">
              <mc:Choice xmlns:v="urn:schemas-microsoft-com:vml" Requires="v">
                <p:oleObj spid="_x0000_s7291" name="Document" r:id="rId5" imgW="6197600" imgH="6248400" progId="Word.Document.8">
                  <p:embed/>
                </p:oleObj>
              </mc:Choice>
              <mc:Fallback>
                <p:oleObj name="Document" r:id="rId5" imgW="6197600" imgH="6248400" progId="Word.Document.8">
                  <p:embed/>
                  <p:pic>
                    <p:nvPicPr>
                      <p:cNvPr id="0" name=""/>
                      <p:cNvPicPr>
                        <a:picLocks noChangeAspect="1" noChangeArrowheads="1"/>
                      </p:cNvPicPr>
                      <p:nvPr/>
                    </p:nvPicPr>
                    <p:blipFill>
                      <a:blip r:embed="rId6"/>
                      <a:srcRect/>
                      <a:stretch>
                        <a:fillRect/>
                      </a:stretch>
                    </p:blipFill>
                    <p:spPr bwMode="auto">
                      <a:xfrm>
                        <a:off x="998538" y="-136525"/>
                        <a:ext cx="7983537" cy="7142163"/>
                      </a:xfrm>
                      <a:prstGeom prst="rect">
                        <a:avLst/>
                      </a:prstGeom>
                      <a:noFill/>
                      <a:ln>
                        <a:noFill/>
                      </a:ln>
                      <a:effectLs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effectLst>
                  <a:glow rad="482600">
                    <a:schemeClr val="bg2"/>
                  </a:glow>
                </a:effectLst>
                <a:latin typeface="Arial" charset="0"/>
                <a:cs typeface="Arial" charset="0"/>
              </a:rPr>
              <a:t>Peace 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effectLst>
                  <a:glow rad="482600">
                    <a:schemeClr val="bg2"/>
                  </a:glow>
                </a:effectLst>
                <a:latin typeface="Arial" charset="0"/>
                <a:cs typeface="Arial" charset="0"/>
              </a:rPr>
              <a:t>Peace 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effectLst>
                  <a:glow rad="482600">
                    <a:schemeClr val="bg2"/>
                  </a:glow>
                </a:effectLst>
                <a:latin typeface="Arial" charset="0"/>
                <a:cs typeface="Arial" charset="0"/>
              </a:rPr>
              <a:t>Peace 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effectLst>
                  <a:glow rad="482600">
                    <a:schemeClr val="bg2"/>
                  </a:glow>
                </a:effectLst>
                <a:latin typeface="Arial" charset="0"/>
                <a:cs typeface="Arial" charset="0"/>
              </a:rPr>
              <a:t>Peace 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00"/>
                </a:solidFill>
                <a:effectLst>
                  <a:glow rad="482600">
                    <a:schemeClr val="bg2"/>
                  </a:glow>
                </a:effectLst>
                <a:latin typeface="Arial" charset="0"/>
                <a:cs typeface="Arial" charset="0"/>
              </a:rPr>
              <a:t>Oppression 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00"/>
                </a:solidFill>
                <a:effectLst>
                  <a:glow rad="482600">
                    <a:schemeClr val="bg2"/>
                  </a:glow>
                </a:effectLst>
                <a:latin typeface="Arial" charset="0"/>
                <a:cs typeface="Arial" charset="0"/>
              </a:rPr>
              <a:t>Oppression 2x</a:t>
            </a:r>
          </a:p>
        </p:txBody>
      </p:sp>
    </p:spTree>
    <p:extLst>
      <p:ext uri="{BB962C8B-B14F-4D97-AF65-F5344CB8AC3E}">
        <p14:creationId xmlns:p14="http://schemas.microsoft.com/office/powerpoint/2010/main" val="1976881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21355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Science Quiz</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6000"/>
            <a:ext cx="9144000" cy="4804172"/>
          </a:xfrm>
          <a:prstGeom prst="rect">
            <a:avLst/>
          </a:prstGeom>
        </p:spPr>
      </p:pic>
    </p:spTree>
    <p:extLst>
      <p:ext uri="{BB962C8B-B14F-4D97-AF65-F5344CB8AC3E}">
        <p14:creationId xmlns:p14="http://schemas.microsoft.com/office/powerpoint/2010/main" val="9698352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5 Silence</a:t>
            </a: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Tree>
    <p:extLst>
      <p:ext uri="{BB962C8B-B14F-4D97-AF65-F5344CB8AC3E}">
        <p14:creationId xmlns:p14="http://schemas.microsoft.com/office/powerpoint/2010/main" val="1419041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Times New Roman"/>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Times New Roman"/>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r>
              <a:rPr lang="en-US" sz="1800" b="1" dirty="0" smtClean="0">
                <a:solidFill>
                  <a:srgbClr val="000000"/>
                </a:solidFill>
                <a:latin typeface="Arial" charset="0"/>
                <a:ea typeface="ＭＳ Ｐゴシック" charset="0"/>
              </a:rPr>
              <a:t>Degree of Devotion to the L</a:t>
            </a:r>
            <a:r>
              <a:rPr lang="en-US" sz="1600" b="1" dirty="0" smtClean="0">
                <a:solidFill>
                  <a:srgbClr val="000000"/>
                </a:solidFill>
                <a:latin typeface="Arial" charset="0"/>
                <a:ea typeface="ＭＳ Ｐゴシック" charset="0"/>
              </a:rPr>
              <a:t>ORD</a:t>
            </a:r>
            <a:endParaRPr lang="en-US" sz="1800" b="1" dirty="0">
              <a:solidFill>
                <a:srgbClr val="000000"/>
              </a:solidFill>
              <a:latin typeface="Arial" charset="0"/>
              <a:ea typeface="ＭＳ Ｐゴシック" charset="0"/>
            </a:endParaRP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76664" cy="396044"/>
            <a:chOff x="2123728" y="5157192"/>
            <a:chExt cx="5976664" cy="396044"/>
          </a:xfrm>
        </p:grpSpPr>
        <p:sp>
          <p:nvSpPr>
            <p:cNvPr id="7" name="Title 3"/>
            <p:cNvSpPr txBox="1">
              <a:spLocks/>
            </p:cNvSpPr>
            <p:nvPr/>
          </p:nvSpPr>
          <p:spPr bwMode="auto">
            <a:xfrm>
              <a:off x="2123728" y="5157192"/>
              <a:ext cx="95050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Othniel</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Ehud</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Barak</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sp>
          <p:nvSpPr>
            <p:cNvPr id="11" name="Title 3"/>
            <p:cNvSpPr txBox="1">
              <a:spLocks/>
            </p:cNvSpPr>
            <p:nvPr/>
          </p:nvSpPr>
          <p:spPr bwMode="auto">
            <a:xfrm>
              <a:off x="4975246" y="5157192"/>
              <a:ext cx="95050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Gideon</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Jephthah</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sp>
          <p:nvSpPr>
            <p:cNvPr id="13" name="Title 3"/>
            <p:cNvSpPr txBox="1">
              <a:spLocks/>
            </p:cNvSpPr>
            <p:nvPr/>
          </p:nvSpPr>
          <p:spPr bwMode="auto">
            <a:xfrm>
              <a:off x="7092280" y="5157192"/>
              <a:ext cx="1008112"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1600" b="1" dirty="0" smtClean="0">
                  <a:solidFill>
                    <a:srgbClr val="000000"/>
                  </a:solidFill>
                  <a:latin typeface="Arial" charset="0"/>
                  <a:ea typeface="ＭＳ Ｐゴシック" charset="0"/>
                </a:rPr>
                <a:t>Samson</a:t>
              </a:r>
              <a:br>
                <a:rPr lang="en-US" sz="1600" b="1" dirty="0" smtClean="0">
                  <a:solidFill>
                    <a:srgbClr val="000000"/>
                  </a:solidFill>
                  <a:latin typeface="Arial" charset="0"/>
                  <a:ea typeface="ＭＳ Ｐゴシック" charset="0"/>
                </a:rPr>
              </a:br>
              <a:r>
                <a:rPr lang="en-US" sz="1600" b="1" dirty="0" smtClean="0">
                  <a:solidFill>
                    <a:srgbClr val="000000"/>
                  </a:solidFill>
                  <a:latin typeface="Arial" charset="0"/>
                  <a:ea typeface="ＭＳ Ｐゴシック" charset="0"/>
                </a:rPr>
                <a:t>Cycle</a:t>
              </a:r>
              <a:endParaRPr lang="en-US" sz="1600" b="1" dirty="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27783295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5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27331"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32"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27333" name="Group 4"/>
          <p:cNvGrpSpPr>
            <a:grpSpLocks/>
          </p:cNvGrpSpPr>
          <p:nvPr/>
        </p:nvGrpSpPr>
        <p:grpSpPr bwMode="auto">
          <a:xfrm>
            <a:off x="533400" y="533400"/>
            <a:ext cx="8153400" cy="5867400"/>
            <a:chOff x="336" y="336"/>
            <a:chExt cx="5136" cy="3696"/>
          </a:xfrm>
        </p:grpSpPr>
        <p:sp>
          <p:nvSpPr>
            <p:cNvPr id="227358"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59"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0"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1"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2"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3"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4"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5"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6"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7"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8"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69"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0"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1"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2"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3"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4"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5"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6"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7377"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27334" name="Text Box 26"/>
          <p:cNvSpPr txBox="1">
            <a:spLocks noChangeArrowheads="1"/>
          </p:cNvSpPr>
          <p:nvPr/>
        </p:nvSpPr>
        <p:spPr bwMode="auto">
          <a:xfrm>
            <a:off x="762000" y="11430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Incomplete</a:t>
            </a:r>
          </a:p>
          <a:p>
            <a:pPr algn="ctr" defTabSz="914400" eaLnBrk="1" fontAlgn="base" hangingPunct="1">
              <a:spcBef>
                <a:spcPct val="0"/>
              </a:spcBef>
              <a:spcAft>
                <a:spcPct val="0"/>
              </a:spcAft>
            </a:pPr>
            <a:r>
              <a:rPr lang="en-US" sz="1800" b="1">
                <a:solidFill>
                  <a:srgbClr val="FFFF00"/>
                </a:solidFill>
                <a:latin typeface="Arial" charset="0"/>
                <a:cs typeface="Arial" charset="0"/>
              </a:rPr>
              <a:t>Occupation</a:t>
            </a:r>
          </a:p>
        </p:txBody>
      </p:sp>
      <p:sp>
        <p:nvSpPr>
          <p:cNvPr id="227335"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Deliverance by Judges</a:t>
            </a:r>
          </a:p>
        </p:txBody>
      </p:sp>
      <p:sp>
        <p:nvSpPr>
          <p:cNvPr id="227336" name="Text Box 28"/>
          <p:cNvSpPr txBox="1">
            <a:spLocks noChangeArrowheads="1"/>
          </p:cNvSpPr>
          <p:nvPr/>
        </p:nvSpPr>
        <p:spPr bwMode="auto">
          <a:xfrm>
            <a:off x="6804025" y="1143000"/>
            <a:ext cx="1900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Need</a:t>
            </a:r>
          </a:p>
          <a:p>
            <a:pPr algn="ctr" defTabSz="914400" eaLnBrk="1" fontAlgn="base" hangingPunct="1">
              <a:spcBef>
                <a:spcPct val="0"/>
              </a:spcBef>
              <a:spcAft>
                <a:spcPct val="0"/>
              </a:spcAft>
            </a:pPr>
            <a:r>
              <a:rPr lang="en-US" sz="1800" b="1">
                <a:solidFill>
                  <a:srgbClr val="FFFF00"/>
                </a:solidFill>
                <a:latin typeface="Arial" charset="0"/>
                <a:cs typeface="Arial" charset="0"/>
              </a:rPr>
              <a:t>for Monarchy</a:t>
            </a:r>
          </a:p>
        </p:txBody>
      </p:sp>
      <p:sp>
        <p:nvSpPr>
          <p:cNvPr id="227337"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1:1–2:5 </a:t>
            </a:r>
          </a:p>
        </p:txBody>
      </p:sp>
      <p:sp>
        <p:nvSpPr>
          <p:cNvPr id="227338"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2:6–16:31 </a:t>
            </a:r>
          </a:p>
        </p:txBody>
      </p:sp>
      <p:sp>
        <p:nvSpPr>
          <p:cNvPr id="227339"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17–21</a:t>
            </a:r>
          </a:p>
        </p:txBody>
      </p:sp>
      <p:sp>
        <p:nvSpPr>
          <p:cNvPr id="227340"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Deterioration</a:t>
            </a:r>
          </a:p>
        </p:txBody>
      </p:sp>
      <p:sp>
        <p:nvSpPr>
          <p:cNvPr id="227341"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Discipline</a:t>
            </a:r>
          </a:p>
        </p:txBody>
      </p:sp>
      <p:sp>
        <p:nvSpPr>
          <p:cNvPr id="227342"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Depravity</a:t>
            </a:r>
          </a:p>
        </p:txBody>
      </p:sp>
      <p:sp>
        <p:nvSpPr>
          <p:cNvPr id="227343"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Causes</a:t>
            </a:r>
          </a:p>
          <a:p>
            <a:pPr algn="ctr" defTabSz="914400" eaLnBrk="1" fontAlgn="base" hangingPunct="1">
              <a:spcBef>
                <a:spcPct val="0"/>
              </a:spcBef>
              <a:spcAft>
                <a:spcPct val="0"/>
              </a:spcAft>
            </a:pPr>
            <a:r>
              <a:rPr lang="en-US" sz="1800" b="1">
                <a:solidFill>
                  <a:srgbClr val="FFFF00"/>
                </a:solidFill>
                <a:latin typeface="Arial" charset="0"/>
                <a:cs typeface="Arial" charset="0"/>
              </a:rPr>
              <a:t>Of the Cycles</a:t>
            </a:r>
          </a:p>
        </p:txBody>
      </p:sp>
      <p:sp>
        <p:nvSpPr>
          <p:cNvPr id="227344"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Curse</a:t>
            </a:r>
          </a:p>
          <a:p>
            <a:pPr algn="ctr" defTabSz="914400" eaLnBrk="1" fontAlgn="base" hangingPunct="1">
              <a:spcBef>
                <a:spcPct val="0"/>
              </a:spcBef>
              <a:spcAft>
                <a:spcPct val="0"/>
              </a:spcAft>
            </a:pPr>
            <a:r>
              <a:rPr lang="en-US" sz="1800" b="1">
                <a:solidFill>
                  <a:srgbClr val="FFFF00"/>
                </a:solidFill>
                <a:latin typeface="Arial" charset="0"/>
                <a:cs typeface="Arial" charset="0"/>
              </a:rPr>
              <a:t>Of the Cycles</a:t>
            </a:r>
          </a:p>
        </p:txBody>
      </p:sp>
      <p:sp>
        <p:nvSpPr>
          <p:cNvPr id="227345"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Conditions</a:t>
            </a:r>
          </a:p>
          <a:p>
            <a:pPr algn="ctr" defTabSz="914400" eaLnBrk="1" fontAlgn="base" hangingPunct="1">
              <a:spcBef>
                <a:spcPct val="0"/>
              </a:spcBef>
              <a:spcAft>
                <a:spcPct val="0"/>
              </a:spcAft>
            </a:pPr>
            <a:r>
              <a:rPr lang="en-US" sz="1800" b="1">
                <a:solidFill>
                  <a:srgbClr val="FFFF00"/>
                </a:solidFill>
                <a:latin typeface="Arial" charset="0"/>
                <a:cs typeface="Arial" charset="0"/>
              </a:rPr>
              <a:t>Of the Cycles</a:t>
            </a:r>
            <a:endParaRPr lang="en-US">
              <a:solidFill>
                <a:srgbClr val="000000"/>
              </a:solidFill>
              <a:latin typeface="Arial" charset="0"/>
              <a:cs typeface="Arial" charset="0"/>
            </a:endParaRPr>
          </a:p>
        </p:txBody>
      </p:sp>
      <p:sp>
        <p:nvSpPr>
          <p:cNvPr id="227346"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Living with</a:t>
            </a:r>
          </a:p>
          <a:p>
            <a:pPr algn="ctr" defTabSz="914400" eaLnBrk="1" fontAlgn="base" hangingPunct="1">
              <a:spcBef>
                <a:spcPct val="0"/>
              </a:spcBef>
              <a:spcAft>
                <a:spcPct val="0"/>
              </a:spcAft>
            </a:pPr>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227347"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War with</a:t>
            </a:r>
          </a:p>
          <a:p>
            <a:pPr algn="ctr" defTabSz="914400" eaLnBrk="1" fontAlgn="base" hangingPunct="1">
              <a:spcBef>
                <a:spcPct val="0"/>
              </a:spcBef>
              <a:spcAft>
                <a:spcPct val="0"/>
              </a:spcAft>
            </a:pPr>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227348"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Living Like</a:t>
            </a:r>
          </a:p>
          <a:p>
            <a:pPr algn="ctr" defTabSz="914400" eaLnBrk="1" fontAlgn="base" hangingPunct="1">
              <a:spcBef>
                <a:spcPct val="0"/>
              </a:spcBef>
              <a:spcAft>
                <a:spcPct val="0"/>
              </a:spcAft>
            </a:pPr>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227349"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200">
                <a:solidFill>
                  <a:srgbClr val="FFFF00"/>
                </a:solidFill>
                <a:latin typeface="Arial" charset="0"/>
                <a:cs typeface="Arial" charset="0"/>
              </a:rPr>
              <a:t>Military</a:t>
            </a:r>
          </a:p>
          <a:p>
            <a:pPr algn="ctr" defTabSz="914400" eaLnBrk="1" fontAlgn="base" hangingPunct="1">
              <a:spcBef>
                <a:spcPct val="0"/>
              </a:spcBef>
              <a:spcAft>
                <a:spcPct val="0"/>
              </a:spcAft>
            </a:pPr>
            <a:r>
              <a:rPr lang="en-US" sz="1200">
                <a:solidFill>
                  <a:srgbClr val="FFFF00"/>
                </a:solidFill>
                <a:latin typeface="Arial" charset="0"/>
                <a:cs typeface="Arial" charset="0"/>
              </a:rPr>
              <a:t>Disobedience</a:t>
            </a:r>
          </a:p>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en-US" sz="1200">
                <a:solidFill>
                  <a:srgbClr val="FFFF00"/>
                </a:solidFill>
                <a:latin typeface="Arial" charset="0"/>
                <a:cs typeface="Arial" charset="0"/>
              </a:rPr>
              <a:t>1</a:t>
            </a:r>
          </a:p>
        </p:txBody>
      </p:sp>
      <p:sp>
        <p:nvSpPr>
          <p:cNvPr id="227350"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200">
                <a:solidFill>
                  <a:srgbClr val="FFFF00"/>
                </a:solidFill>
                <a:latin typeface="Arial" charset="0"/>
                <a:cs typeface="Arial" charset="0"/>
              </a:rPr>
              <a:t>Spiritual</a:t>
            </a:r>
          </a:p>
          <a:p>
            <a:pPr algn="ctr" defTabSz="914400" eaLnBrk="1" fontAlgn="base" hangingPunct="1">
              <a:spcBef>
                <a:spcPct val="0"/>
              </a:spcBef>
              <a:spcAft>
                <a:spcPct val="0"/>
              </a:spcAft>
            </a:pPr>
            <a:r>
              <a:rPr lang="en-US" sz="1200">
                <a:solidFill>
                  <a:srgbClr val="FFFF00"/>
                </a:solidFill>
                <a:latin typeface="Arial" charset="0"/>
                <a:cs typeface="Arial" charset="0"/>
              </a:rPr>
              <a:t>Disobedience</a:t>
            </a:r>
          </a:p>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en-US" sz="1200">
                <a:solidFill>
                  <a:srgbClr val="FFFF00"/>
                </a:solidFill>
                <a:latin typeface="Arial" charset="0"/>
                <a:cs typeface="Arial" charset="0"/>
              </a:rPr>
              <a:t>2:1-5</a:t>
            </a:r>
          </a:p>
        </p:txBody>
      </p:sp>
      <p:sp>
        <p:nvSpPr>
          <p:cNvPr id="131115"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en-US" sz="1200">
                <a:solidFill>
                  <a:srgbClr val="FFFF00"/>
                </a:solidFill>
                <a:latin typeface="Arial" charset="0"/>
                <a:cs typeface="Arial" charset="0"/>
              </a:rPr>
              <a:t>Intro</a:t>
            </a:r>
          </a:p>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en-US" sz="1200">
                <a:solidFill>
                  <a:srgbClr val="FFFF00"/>
                </a:solidFill>
                <a:latin typeface="Arial" charset="0"/>
                <a:cs typeface="Arial" charset="0"/>
              </a:rPr>
              <a:t>2:6-3:6</a:t>
            </a:r>
            <a:endParaRPr lang="en-US">
              <a:solidFill>
                <a:srgbClr val="000000"/>
              </a:solidFill>
              <a:latin typeface="Arial" charset="0"/>
              <a:cs typeface="Arial" charset="0"/>
            </a:endParaRPr>
          </a:p>
        </p:txBody>
      </p:sp>
      <p:sp>
        <p:nvSpPr>
          <p:cNvPr id="131116" name="Text Box 44"/>
          <p:cNvSpPr txBox="1">
            <a:spLocks noChangeArrowheads="1"/>
          </p:cNvSpPr>
          <p:nvPr/>
        </p:nvSpPr>
        <p:spPr bwMode="auto">
          <a:xfrm>
            <a:off x="2987675" y="4419600"/>
            <a:ext cx="86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en-US" sz="1200">
                <a:solidFill>
                  <a:srgbClr val="FFFF00"/>
                </a:solidFill>
                <a:latin typeface="Arial" charset="0"/>
                <a:cs typeface="Arial" charset="0"/>
              </a:rPr>
              <a:t>South</a:t>
            </a:r>
          </a:p>
          <a:p>
            <a:pPr algn="ctr" defTabSz="914400" eaLnBrk="1" fontAlgn="base" hangingPunct="1">
              <a:spcBef>
                <a:spcPct val="0"/>
              </a:spcBef>
              <a:spcAft>
                <a:spcPct val="0"/>
              </a:spcAft>
            </a:pPr>
            <a:endParaRPr lang="en-US" sz="1200">
              <a:solidFill>
                <a:srgbClr val="FFFF00"/>
              </a:solidFill>
              <a:latin typeface="Arial" charset="0"/>
              <a:cs typeface="Arial" charset="0"/>
            </a:endParaRPr>
          </a:p>
          <a:p>
            <a:pPr algn="ctr" defTabSz="914400" eaLnBrk="1" fontAlgn="base" hangingPunct="1">
              <a:spcBef>
                <a:spcPct val="0"/>
              </a:spcBef>
              <a:spcAft>
                <a:spcPct val="0"/>
              </a:spcAft>
            </a:pPr>
            <a:r>
              <a:rPr lang="fi-FI" sz="1200">
                <a:solidFill>
                  <a:srgbClr val="FFFF00"/>
                </a:solidFill>
                <a:latin typeface="Arial" charset="0"/>
                <a:cs typeface="Arial" charset="0"/>
              </a:rPr>
              <a:t>3:7-31</a:t>
            </a:r>
            <a:endParaRPr lang="en-US">
              <a:solidFill>
                <a:srgbClr val="000000"/>
              </a:solidFill>
              <a:latin typeface="Arial" charset="0"/>
              <a:cs typeface="Arial" charset="0"/>
            </a:endParaRPr>
          </a:p>
        </p:txBody>
      </p:sp>
      <p:sp>
        <p:nvSpPr>
          <p:cNvPr id="227353" name="Text Box 4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00"/>
                </a:solidFill>
                <a:latin typeface="Arial" charset="0"/>
                <a:cs typeface="Arial" charset="0"/>
              </a:rPr>
              <a:t>172</a:t>
            </a:r>
          </a:p>
        </p:txBody>
      </p:sp>
      <p:sp>
        <p:nvSpPr>
          <p:cNvPr id="227354" name="Text Box 46"/>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FF00"/>
                </a:solidFill>
                <a:latin typeface="Arial" charset="0"/>
                <a:cs typeface="Arial" charset="0"/>
              </a:rPr>
              <a:t>Canaan</a:t>
            </a:r>
          </a:p>
        </p:txBody>
      </p:sp>
      <p:sp>
        <p:nvSpPr>
          <p:cNvPr id="227355" name="Text Box 47"/>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b="1">
                <a:solidFill>
                  <a:srgbClr val="FFFF00"/>
                </a:solidFill>
                <a:latin typeface="Arial" charset="0"/>
                <a:cs typeface="Arial" charset="0"/>
              </a:rPr>
              <a:t>c. 341 Years (1390-1049 BC)</a:t>
            </a:r>
          </a:p>
        </p:txBody>
      </p:sp>
      <p:sp>
        <p:nvSpPr>
          <p:cNvPr id="227356" name="Text Box 48"/>
          <p:cNvSpPr txBox="1">
            <a:spLocks noChangeArrowheads="1"/>
          </p:cNvSpPr>
          <p:nvPr/>
        </p:nvSpPr>
        <p:spPr bwMode="auto">
          <a:xfrm>
            <a:off x="2219325" y="587375"/>
            <a:ext cx="5376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a:solidFill>
                  <a:srgbClr val="FFFF00"/>
                </a:solidFill>
                <a:latin typeface="Arial" charset="0"/>
                <a:cs typeface="Arial" charset="0"/>
              </a:rPr>
              <a:t>Failure Under the Theocracy</a:t>
            </a:r>
          </a:p>
        </p:txBody>
      </p:sp>
      <p:sp>
        <p:nvSpPr>
          <p:cNvPr id="227357" name="Title 2"/>
          <p:cNvSpPr>
            <a:spLocks noGrp="1"/>
          </p:cNvSpPr>
          <p:nvPr>
            <p:ph type="title" idx="4294967295"/>
          </p:nvPr>
        </p:nvSpPr>
        <p:spPr>
          <a:xfrm>
            <a:off x="685800" y="-100013"/>
            <a:ext cx="7772400" cy="731838"/>
          </a:xfrm>
        </p:spPr>
        <p:txBody>
          <a:bodyPr/>
          <a:lstStyle/>
          <a:p>
            <a:r>
              <a:rPr lang="en-US" sz="4000" b="1">
                <a:solidFill>
                  <a:srgbClr val="FFFFFF"/>
                </a:solidFill>
                <a:latin typeface="Arial" charset="0"/>
                <a:ea typeface="ＭＳ Ｐゴシック" charset="0"/>
              </a:rPr>
              <a:t>Southern Campaign (</a:t>
            </a:r>
            <a:r>
              <a:rPr lang="fi-FI" sz="4000" b="1">
                <a:solidFill>
                  <a:srgbClr val="FFFFFF"/>
                </a:solidFill>
                <a:latin typeface="Arial" charset="0"/>
                <a:ea typeface="ＭＳ Ｐゴシック" charset="0"/>
              </a:rPr>
              <a:t>3:7-31</a:t>
            </a:r>
            <a:r>
              <a:rPr lang="en-US" sz="4000" b="1">
                <a:solidFill>
                  <a:srgbClr val="FFFFFF"/>
                </a:solidFill>
                <a:latin typeface="Arial" charset="0"/>
                <a:ea typeface="ＭＳ Ｐゴシック" charset="0"/>
              </a:rPr>
              <a:t>)</a:t>
            </a:r>
          </a:p>
        </p:txBody>
      </p:sp>
      <p:sp>
        <p:nvSpPr>
          <p:cNvPr id="51" name="Title 2"/>
          <p:cNvSpPr txBox="1">
            <a:spLocks/>
          </p:cNvSpPr>
          <p:nvPr/>
        </p:nvSpPr>
        <p:spPr bwMode="auto">
          <a:xfrm rot="21284843">
            <a:off x="228600" y="1828800"/>
            <a:ext cx="8274050" cy="162424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a:solidFill>
                  <a:srgbClr val="FFFFFF"/>
                </a:solidFill>
                <a:latin typeface="Arial" charset="0"/>
                <a:ea typeface="ＭＳ Ｐゴシック" charset="0"/>
              </a:rPr>
              <a:t>How did God prevent the Second Law of Thermodynamics from hurting Israel?</a:t>
            </a:r>
          </a:p>
        </p:txBody>
      </p:sp>
    </p:spTree>
    <p:extLst>
      <p:ext uri="{BB962C8B-B14F-4D97-AF65-F5344CB8AC3E}">
        <p14:creationId xmlns:p14="http://schemas.microsoft.com/office/powerpoint/2010/main" val="1308982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115"/>
                                        </p:tgtEl>
                                        <p:attrNameLst>
                                          <p:attrName>style.visibility</p:attrName>
                                        </p:attrNameLst>
                                      </p:cBhvr>
                                      <p:to>
                                        <p:strVal val="visible"/>
                                      </p:to>
                                    </p:set>
                                    <p:animEffect transition="in" filter="checkerboard(across)">
                                      <p:cBhvr>
                                        <p:cTn id="7" dur="500"/>
                                        <p:tgtEl>
                                          <p:spTgt spid="131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116"/>
                                        </p:tgtEl>
                                        <p:attrNameLst>
                                          <p:attrName>style.visibility</p:attrName>
                                        </p:attrNameLst>
                                      </p:cBhvr>
                                      <p:to>
                                        <p:strVal val="visible"/>
                                      </p:to>
                                    </p:set>
                                    <p:animEffect transition="in" filter="checkerboard(across)">
                                      <p:cBhvr>
                                        <p:cTn id="12" dur="500"/>
                                        <p:tgtEl>
                                          <p:spTgt spid="1311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15" grpId="0" autoUpdateAnimBg="0"/>
      <p:bldP spid="131116" grpId="0" autoUpdateAnimBg="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25820"/>
          </a:xfrm>
          <a:effectLst>
            <a:outerShdw blurRad="63500" dist="35921" dir="2700000" algn="ctr" rotWithShape="0">
              <a:schemeClr val="tx2">
                <a:alpha val="74998"/>
              </a:schemeClr>
            </a:outerShdw>
          </a:effectLst>
          <a:extLst/>
        </p:spPr>
        <p:txBody>
          <a:bodyPr anchor="t"/>
          <a:lstStyle/>
          <a:p>
            <a:pPr marL="533400" indent="-533400" algn="l">
              <a:defRPr/>
            </a:pPr>
            <a:r>
              <a:rPr lang="en-US" b="1" dirty="0">
                <a:effectLst>
                  <a:glow rad="127000">
                    <a:schemeClr val="tx1"/>
                  </a:glow>
                </a:effectLst>
                <a:latin typeface="Arial" charset="0"/>
                <a:ea typeface="ＭＳ Ｐゴシック" charset="0"/>
                <a:cs typeface="ＭＳ Ｐゴシック" charset="0"/>
              </a:rPr>
              <a:t>I. God delivered Israel from </a:t>
            </a:r>
            <a:r>
              <a:rPr lang="en-US" b="1" dirty="0">
                <a:solidFill>
                  <a:srgbClr val="FFFF00"/>
                </a:solidFill>
                <a:effectLst>
                  <a:glow rad="127000">
                    <a:schemeClr val="tx1"/>
                  </a:glow>
                </a:effectLst>
                <a:latin typeface="Arial" charset="0"/>
                <a:ea typeface="ＭＳ Ｐゴシック" charset="0"/>
                <a:cs typeface="ＭＳ Ｐゴシック" charset="0"/>
              </a:rPr>
              <a:t>idolatry</a:t>
            </a:r>
            <a:r>
              <a:rPr lang="en-US" b="1" dirty="0">
                <a:effectLst>
                  <a:glow rad="127000">
                    <a:schemeClr val="tx1"/>
                  </a:glow>
                </a:effectLst>
                <a:latin typeface="Arial" charset="0"/>
                <a:ea typeface="ＭＳ Ｐゴシック" charset="0"/>
                <a:cs typeface="ＭＳ Ｐゴシック" charset="0"/>
              </a:rPr>
              <a:t> through two </a:t>
            </a:r>
            <a:r>
              <a:rPr lang="en-US" b="1" dirty="0">
                <a:solidFill>
                  <a:srgbClr val="FFFF00"/>
                </a:solidFill>
                <a:effectLst>
                  <a:glow rad="127000">
                    <a:schemeClr val="tx1"/>
                  </a:glow>
                </a:effectLst>
                <a:latin typeface="Arial" charset="0"/>
                <a:ea typeface="ＭＳ Ｐゴシック" charset="0"/>
                <a:cs typeface="ＭＳ Ｐゴシック" charset="0"/>
              </a:rPr>
              <a:t>judges</a:t>
            </a:r>
            <a:r>
              <a:rPr lang="en-US" b="1" dirty="0">
                <a:effectLst>
                  <a:glow rad="127000">
                    <a:schemeClr val="tx1"/>
                  </a:glow>
                </a:effectLst>
                <a:latin typeface="Arial" charset="0"/>
                <a:ea typeface="ＭＳ Ｐゴシック" charset="0"/>
                <a:cs typeface="ＭＳ Ｐゴシック" charset="0"/>
              </a:rPr>
              <a:t> (3:7-30).</a:t>
            </a:r>
          </a:p>
        </p:txBody>
      </p:sp>
      <p:pic>
        <p:nvPicPr>
          <p:cNvPr id="2" name="Picture 1"/>
          <p:cNvPicPr>
            <a:picLocks noChangeAspect="1"/>
          </p:cNvPicPr>
          <p:nvPr/>
        </p:nvPicPr>
        <p:blipFill>
          <a:blip r:embed="rId3"/>
          <a:stretch>
            <a:fillRect/>
          </a:stretch>
        </p:blipFill>
        <p:spPr>
          <a:xfrm>
            <a:off x="437938" y="2219906"/>
            <a:ext cx="3894686" cy="4491871"/>
          </a:xfrm>
          <a:prstGeom prst="rect">
            <a:avLst/>
          </a:prstGeom>
        </p:spPr>
      </p:pic>
      <p:pic>
        <p:nvPicPr>
          <p:cNvPr id="3" name="Picture 2"/>
          <p:cNvPicPr>
            <a:picLocks noChangeAspect="1"/>
          </p:cNvPicPr>
          <p:nvPr/>
        </p:nvPicPr>
        <p:blipFill rotWithShape="1">
          <a:blip r:embed="rId4"/>
          <a:srcRect l="31086" t="19358" r="15483" b="7497"/>
          <a:stretch/>
        </p:blipFill>
        <p:spPr>
          <a:xfrm>
            <a:off x="4673382" y="2219905"/>
            <a:ext cx="4173982" cy="4491871"/>
          </a:xfrm>
          <a:prstGeom prst="rect">
            <a:avLst/>
          </a:prstGeom>
          <a:ln w="19050" cmpd="sng">
            <a:solidFill>
              <a:schemeClr val="bg1"/>
            </a:solidFill>
          </a:ln>
        </p:spPr>
      </p:pic>
    </p:spTree>
    <p:extLst>
      <p:ext uri="{BB962C8B-B14F-4D97-AF65-F5344CB8AC3E}">
        <p14:creationId xmlns:p14="http://schemas.microsoft.com/office/powerpoint/2010/main" val="480828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0137" y="-1"/>
            <a:ext cx="6863863" cy="6863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11388"/>
          </a:xfrm>
          <a:effectLst>
            <a:outerShdw blurRad="63500" dist="35921" dir="2700000" algn="ctr" rotWithShape="0">
              <a:schemeClr val="tx2">
                <a:alpha val="74998"/>
              </a:schemeClr>
            </a:outerShdw>
          </a:effectLst>
          <a:extLst/>
        </p:spPr>
        <p:txBody>
          <a:bodyPr anchor="t"/>
          <a:lstStyle/>
          <a:p>
            <a:pPr>
              <a:defRPr/>
            </a:pPr>
            <a:r>
              <a:rPr lang="en-US" sz="9600" b="1" dirty="0" smtClean="0">
                <a:effectLst>
                  <a:glow rad="127000">
                    <a:schemeClr val="tx1"/>
                  </a:glow>
                </a:effectLst>
                <a:latin typeface="Arial" charset="0"/>
                <a:ea typeface="ＭＳ Ｐゴシック" charset="0"/>
                <a:cs typeface="ＭＳ Ｐゴシック" charset="0"/>
              </a:rPr>
              <a:t>Othniel</a:t>
            </a:r>
            <a:endParaRPr lang="en-US" sz="9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35000" y="4356086"/>
            <a:ext cx="4590143" cy="1576627"/>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Cycle 1</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3018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2914300" y="3314700"/>
            <a:ext cx="5772500" cy="3124200"/>
          </a:xfrm>
          <a:prstGeom prst="wedgeRoundRectCallout">
            <a:avLst>
              <a:gd name="adj1" fmla="val -46583"/>
              <a:gd name="adj2" fmla="val -7144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2"/>
          <p:cNvSpPr txBox="1">
            <a:spLocks noChangeArrowheads="1"/>
          </p:cNvSpPr>
          <p:nvPr/>
        </p:nvSpPr>
        <p:spPr bwMode="auto">
          <a:xfrm>
            <a:off x="3128963" y="3341800"/>
            <a:ext cx="5485681" cy="304698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The Israelites did evil in the L</a:t>
            </a:r>
            <a:r>
              <a:rPr lang="en-US" sz="2800" b="1" dirty="0">
                <a:solidFill>
                  <a:srgbClr val="000000"/>
                </a:solidFill>
                <a:latin typeface="Arial"/>
                <a:cs typeface="Arial"/>
              </a:rPr>
              <a:t>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 They forgot about the L</a:t>
            </a:r>
            <a:r>
              <a:rPr lang="en-US" sz="2800" b="1" dirty="0">
                <a:solidFill>
                  <a:srgbClr val="000000"/>
                </a:solidFill>
                <a:latin typeface="Arial"/>
                <a:cs typeface="Arial"/>
              </a:rPr>
              <a:t>ORD</a:t>
            </a:r>
            <a:r>
              <a:rPr lang="en-US" sz="3200" b="1" dirty="0">
                <a:solidFill>
                  <a:srgbClr val="000000"/>
                </a:solidFill>
                <a:latin typeface="Arial"/>
                <a:cs typeface="Arial"/>
              </a:rPr>
              <a:t> their God, and they served the images of Baal and the Asherah poles</a:t>
            </a:r>
            <a:r>
              <a:rPr lang="ru-RU" sz="3200" b="1" dirty="0">
                <a:solidFill>
                  <a:srgbClr val="000000"/>
                </a:solidFill>
                <a:latin typeface="Arial"/>
                <a:cs typeface="Arial"/>
              </a:rPr>
              <a:t>"</a:t>
            </a:r>
            <a:r>
              <a:rPr lang="en-US" sz="3200" b="1" dirty="0">
                <a:solidFill>
                  <a:srgbClr val="000000"/>
                </a:solidFill>
                <a:latin typeface="Arial"/>
                <a:cs typeface="Arial"/>
              </a:rPr>
              <a:t> (3:7).</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Tree>
    <p:extLst>
      <p:ext uri="{BB962C8B-B14F-4D97-AF65-F5344CB8AC3E}">
        <p14:creationId xmlns:p14="http://schemas.microsoft.com/office/powerpoint/2010/main" val="948349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par>
                          <p:cTn id="10" fill="hold">
                            <p:stCondLst>
                              <p:cond delay="500"/>
                            </p:stCondLst>
                            <p:childTnLst>
                              <p:par>
                                <p:cTn id="11" presetID="22" presetClass="entr" presetSubtype="1" fill="hold" grpId="1"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i="1" dirty="0" smtClean="0">
                <a:effectLst>
                  <a:glow rad="127000">
                    <a:schemeClr val="tx1"/>
                  </a:glow>
                </a:effectLst>
                <a:latin typeface="Arial" charset="0"/>
                <a:ea typeface="ＭＳ Ｐゴシック" charset="0"/>
                <a:cs typeface="ＭＳ Ｐゴシック" charset="0"/>
              </a:rPr>
              <a:t>Terms Easily Confused</a:t>
            </a:r>
            <a:endParaRPr lang="en-US" sz="4800" b="1" i="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9561" y="1244126"/>
            <a:ext cx="3999762" cy="10865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Asherah</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39048" y="1244126"/>
            <a:ext cx="3999762" cy="10865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Ashtoreth</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026" y="2609090"/>
            <a:ext cx="4549487" cy="40071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600" b="1"/>
              <a:t>"</a:t>
            </a:r>
            <a:r>
              <a:rPr lang="en-US" sz="3600" b="1"/>
              <a:t>wooden pillars or images used as objects of idolatrous worship</a:t>
            </a:r>
            <a:r>
              <a:rPr lang="ru-RU" sz="3600" b="1"/>
              <a:t>"</a:t>
            </a:r>
            <a:r>
              <a:rPr lang="en-US" sz="3600" b="1"/>
              <a:t> </a:t>
            </a:r>
            <a:br>
              <a:rPr lang="en-US" sz="3600" b="1"/>
            </a:br>
            <a:r>
              <a:rPr lang="en-US" sz="3600" b="1"/>
              <a:t>(Judges 3:7)</a:t>
            </a:r>
            <a:endParaRPr lang="en-US" sz="32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928614" y="2609090"/>
            <a:ext cx="4189316" cy="424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600" b="1"/>
              <a:t>"</a:t>
            </a:r>
            <a:r>
              <a:rPr lang="en-US" sz="3600" b="1"/>
              <a:t>consort of Baal</a:t>
            </a:r>
            <a:r>
              <a:rPr lang="ru-RU" sz="3600" b="1"/>
              <a:t>"</a:t>
            </a:r>
            <a:r>
              <a:rPr lang="en-US" sz="3600" b="1"/>
              <a:t> </a:t>
            </a:r>
            <a:br>
              <a:rPr lang="en-US" sz="3600" b="1"/>
            </a:br>
            <a:r>
              <a:rPr lang="en-US" sz="3600" b="1"/>
              <a:t>(Judges 2:13)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16448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6013"/>
            <a:ext cx="5023394" cy="4522825"/>
          </a:xfrm>
          <a:effectLst/>
          <a:extLst/>
        </p:spPr>
        <p:txBody>
          <a:bodyPr/>
          <a:lstStyle/>
          <a:p>
            <a:r>
              <a:rPr lang="ru-RU" sz="3200" b="1">
                <a:solidFill>
                  <a:schemeClr val="tx1"/>
                </a:solidFill>
              </a:rPr>
              <a:t>"</a:t>
            </a:r>
            <a:r>
              <a:rPr lang="en-US" sz="3200" b="1">
                <a:solidFill>
                  <a:schemeClr val="tx1"/>
                </a:solidFill>
              </a:rPr>
              <a:t>That night the L</a:t>
            </a:r>
            <a:r>
              <a:rPr lang="en-US" sz="2800" b="1">
                <a:solidFill>
                  <a:schemeClr val="tx1"/>
                </a:solidFill>
              </a:rPr>
              <a:t>ORD</a:t>
            </a:r>
            <a:r>
              <a:rPr lang="en-US" sz="3200" b="1">
                <a:solidFill>
                  <a:schemeClr val="tx1"/>
                </a:solidFill>
              </a:rPr>
              <a:t> said to Gideon, </a:t>
            </a:r>
            <a:r>
              <a:rPr lang="uk-UA" sz="3200" b="1">
                <a:solidFill>
                  <a:schemeClr val="tx1"/>
                </a:solidFill>
              </a:rPr>
              <a:t>'</a:t>
            </a:r>
            <a:r>
              <a:rPr lang="en-US" sz="3200" b="1">
                <a:solidFill>
                  <a:schemeClr val="tx1"/>
                </a:solidFill>
              </a:rPr>
              <a:t>Take the second bull from your father</a:t>
            </a:r>
            <a:r>
              <a:rPr lang="uk-UA" sz="3200" b="1">
                <a:solidFill>
                  <a:schemeClr val="tx1"/>
                </a:solidFill>
              </a:rPr>
              <a:t>'</a:t>
            </a:r>
            <a:r>
              <a:rPr lang="en-US" sz="3200" b="1">
                <a:solidFill>
                  <a:schemeClr val="tx1"/>
                </a:solidFill>
              </a:rPr>
              <a:t>s herd, the one that is seven years old. Pull down your father</a:t>
            </a:r>
            <a:r>
              <a:rPr lang="uk-UA" sz="3200" b="1">
                <a:solidFill>
                  <a:schemeClr val="tx1"/>
                </a:solidFill>
              </a:rPr>
              <a:t>'</a:t>
            </a:r>
            <a:r>
              <a:rPr lang="en-US" sz="3200" b="1">
                <a:solidFill>
                  <a:schemeClr val="tx1"/>
                </a:solidFill>
              </a:rPr>
              <a:t>s altar to Baal, and </a:t>
            </a:r>
            <a:r>
              <a:rPr lang="en-US" sz="3200" b="1">
                <a:solidFill>
                  <a:srgbClr val="FF0000"/>
                </a:solidFill>
              </a:rPr>
              <a:t>cut down the Asherah pole </a:t>
            </a:r>
            <a:r>
              <a:rPr lang="en-US" sz="3200" b="1">
                <a:solidFill>
                  <a:schemeClr val="tx1"/>
                </a:solidFill>
              </a:rPr>
              <a:t>standing beside it</a:t>
            </a:r>
            <a:r>
              <a:rPr lang="uk-UA" sz="3200" b="1">
                <a:solidFill>
                  <a:schemeClr val="tx1"/>
                </a:solidFill>
              </a:rPr>
              <a:t>'</a:t>
            </a:r>
            <a:r>
              <a:rPr lang="ru-RU" sz="3200" b="1">
                <a:solidFill>
                  <a:schemeClr val="tx1"/>
                </a:solidFill>
              </a:rPr>
              <a:t>"</a:t>
            </a:r>
            <a:endParaRPr lang="en-US" sz="3200" b="1">
              <a:solidFill>
                <a:schemeClr val="tx1"/>
              </a:solidFill>
            </a:endParaRPr>
          </a:p>
        </p:txBody>
      </p:sp>
      <p:sp>
        <p:nvSpPr>
          <p:cNvPr id="5" name="Rectangle 2"/>
          <p:cNvSpPr txBox="1">
            <a:spLocks noChangeArrowheads="1"/>
          </p:cNvSpPr>
          <p:nvPr/>
        </p:nvSpPr>
        <p:spPr bwMode="auto">
          <a:xfrm>
            <a:off x="1" y="6047552"/>
            <a:ext cx="9143999" cy="810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sk-SK" b="1" dirty="0">
                <a:solidFill>
                  <a:schemeClr val="tx2"/>
                </a:solidFill>
                <a:effectLst>
                  <a:glow rad="127000">
                    <a:schemeClr val="bg1"/>
                  </a:glow>
                </a:effectLst>
                <a:latin typeface="Arial" charset="0"/>
                <a:ea typeface="ＭＳ Ｐゴシック" charset="0"/>
                <a:cs typeface="ＭＳ Ｐゴシック" charset="0"/>
              </a:rPr>
              <a:t>Judges 6:25 </a:t>
            </a:r>
            <a:r>
              <a:rPr lang="sk-SK" sz="4000" b="1" dirty="0">
                <a:solidFill>
                  <a:schemeClr val="tx2"/>
                </a:solidFill>
                <a:effectLst>
                  <a:glow rad="127000">
                    <a:schemeClr val="bg1"/>
                  </a:glow>
                </a:effectLst>
                <a:latin typeface="Arial" charset="0"/>
                <a:ea typeface="ＭＳ Ｐゴシック" charset="0"/>
                <a:cs typeface="ＭＳ Ｐゴシック" charset="0"/>
              </a:rPr>
              <a:t>NLT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5760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a:xfrm>
            <a:off x="1336675" y="44450"/>
            <a:ext cx="7772400" cy="1143000"/>
          </a:xfrm>
        </p:spPr>
        <p:txBody>
          <a:bodyPr/>
          <a:lstStyle/>
          <a:p>
            <a:r>
              <a:rPr lang="en-US" sz="8000">
                <a:latin typeface="Arial" charset="0"/>
                <a:ea typeface="ＭＳ Ｐゴシック" charset="0"/>
              </a:rPr>
              <a:t>The Baal Cycle</a:t>
            </a:r>
          </a:p>
        </p:txBody>
      </p:sp>
      <p:pic>
        <p:nvPicPr>
          <p:cNvPr id="952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0813"/>
            <a:ext cx="91598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88881"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Winter</a:t>
            </a:r>
          </a:p>
        </p:txBody>
      </p:sp>
      <p:sp>
        <p:nvSpPr>
          <p:cNvPr id="6" name="Text Box 9"/>
          <p:cNvSpPr txBox="1">
            <a:spLocks noChangeArrowheads="1"/>
          </p:cNvSpPr>
          <p:nvPr/>
        </p:nvSpPr>
        <p:spPr bwMode="auto">
          <a:xfrm>
            <a:off x="1567303"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Spring</a:t>
            </a:r>
          </a:p>
        </p:txBody>
      </p:sp>
      <p:sp>
        <p:nvSpPr>
          <p:cNvPr id="8" name="Text Box 9"/>
          <p:cNvSpPr txBox="1">
            <a:spLocks noChangeArrowheads="1"/>
          </p:cNvSpPr>
          <p:nvPr/>
        </p:nvSpPr>
        <p:spPr bwMode="auto">
          <a:xfrm>
            <a:off x="322348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Summer</a:t>
            </a:r>
          </a:p>
        </p:txBody>
      </p:sp>
      <p:sp>
        <p:nvSpPr>
          <p:cNvPr id="9" name="Text Box 9"/>
          <p:cNvSpPr txBox="1">
            <a:spLocks noChangeArrowheads="1"/>
          </p:cNvSpPr>
          <p:nvPr/>
        </p:nvSpPr>
        <p:spPr bwMode="auto">
          <a:xfrm>
            <a:off x="5887783"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Winter</a:t>
            </a:r>
          </a:p>
        </p:txBody>
      </p:sp>
      <p:sp>
        <p:nvSpPr>
          <p:cNvPr id="10" name="Text Box 9"/>
          <p:cNvSpPr txBox="1">
            <a:spLocks noChangeArrowheads="1"/>
          </p:cNvSpPr>
          <p:nvPr/>
        </p:nvSpPr>
        <p:spPr bwMode="auto">
          <a:xfrm>
            <a:off x="754396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Spring</a:t>
            </a:r>
          </a:p>
        </p:txBody>
      </p:sp>
      <p:sp>
        <p:nvSpPr>
          <p:cNvPr id="11" name="Text Box 9"/>
          <p:cNvSpPr txBox="1">
            <a:spLocks noChangeArrowheads="1"/>
          </p:cNvSpPr>
          <p:nvPr/>
        </p:nvSpPr>
        <p:spPr bwMode="auto">
          <a:xfrm>
            <a:off x="4591639" y="6146140"/>
            <a:ext cx="1384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Fall</a:t>
            </a:r>
          </a:p>
        </p:txBody>
      </p:sp>
      <p:pic>
        <p:nvPicPr>
          <p:cNvPr id="95242"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192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9419" y="4944269"/>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625850"/>
            <a:ext cx="7921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byblos godd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3625850"/>
            <a:ext cx="762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77342" y="3789040"/>
            <a:ext cx="1467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Mot kills Baal</a:t>
            </a:r>
          </a:p>
        </p:txBody>
      </p:sp>
      <p:sp>
        <p:nvSpPr>
          <p:cNvPr id="17" name="Text Box 9"/>
          <p:cNvSpPr txBox="1">
            <a:spLocks noChangeArrowheads="1"/>
          </p:cNvSpPr>
          <p:nvPr/>
        </p:nvSpPr>
        <p:spPr bwMode="auto">
          <a:xfrm>
            <a:off x="1835696" y="2564904"/>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Baal Rises</a:t>
            </a:r>
          </a:p>
        </p:txBody>
      </p:sp>
      <p:sp>
        <p:nvSpPr>
          <p:cNvPr id="18" name="Striped Right Arrow 17"/>
          <p:cNvSpPr/>
          <p:nvPr/>
        </p:nvSpPr>
        <p:spPr bwMode="auto">
          <a:xfrm rot="19408674">
            <a:off x="1092200" y="4752975"/>
            <a:ext cx="977900"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pic>
        <p:nvPicPr>
          <p:cNvPr id="20"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20619" y="5036344"/>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350" y="3716338"/>
            <a:ext cx="7921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byblos godd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7075" y="3716338"/>
            <a:ext cx="7620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5868046" y="3789040"/>
            <a:ext cx="1467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Mot kills Baal</a:t>
            </a:r>
            <a:endParaRPr lang="en-US" sz="2800" b="1" kern="0" dirty="0">
              <a:solidFill>
                <a:srgbClr val="FFFFFF"/>
              </a:solidFill>
              <a:effectLst>
                <a:glow rad="241300">
                  <a:srgbClr val="000000">
                    <a:alpha val="86000"/>
                  </a:srgbClr>
                </a:glow>
              </a:effectLst>
              <a:latin typeface="Arial"/>
              <a:cs typeface="Arial"/>
            </a:endParaRPr>
          </a:p>
        </p:txBody>
      </p:sp>
      <p:sp>
        <p:nvSpPr>
          <p:cNvPr id="24" name="Text Box 9"/>
          <p:cNvSpPr txBox="1">
            <a:spLocks noChangeArrowheads="1"/>
          </p:cNvSpPr>
          <p:nvPr/>
        </p:nvSpPr>
        <p:spPr bwMode="auto">
          <a:xfrm>
            <a:off x="7626400" y="2656793"/>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hangingPunct="1">
              <a:defRPr/>
            </a:pPr>
            <a:r>
              <a:rPr lang="en-US" sz="2800" b="1" kern="0" dirty="0" smtClean="0">
                <a:solidFill>
                  <a:srgbClr val="FFFFFF"/>
                </a:solidFill>
                <a:effectLst>
                  <a:glow rad="241300">
                    <a:srgbClr val="000000">
                      <a:alpha val="86000"/>
                    </a:srgbClr>
                  </a:glow>
                </a:effectLst>
                <a:latin typeface="Arial"/>
                <a:cs typeface="Arial"/>
              </a:rPr>
              <a:t>Baal Rises</a:t>
            </a:r>
          </a:p>
        </p:txBody>
      </p:sp>
      <p:sp>
        <p:nvSpPr>
          <p:cNvPr id="25" name="Striped Right Arrow 24"/>
          <p:cNvSpPr/>
          <p:nvPr/>
        </p:nvSpPr>
        <p:spPr bwMode="auto">
          <a:xfrm rot="19408674">
            <a:off x="6881813" y="4845050"/>
            <a:ext cx="979487"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
        <p:nvSpPr>
          <p:cNvPr id="19" name="Striped Right Arrow 18"/>
          <p:cNvSpPr/>
          <p:nvPr/>
        </p:nvSpPr>
        <p:spPr bwMode="auto">
          <a:xfrm rot="1576156">
            <a:off x="3076575" y="5183188"/>
            <a:ext cx="3155950" cy="484187"/>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defTabSz="914400" fontAlgn="base">
              <a:spcBef>
                <a:spcPct val="0"/>
              </a:spcBef>
              <a:spcAft>
                <a:spcPct val="0"/>
              </a:spcAft>
              <a:defRPr/>
            </a:pPr>
            <a:endParaRPr lang="en-US" sz="2400">
              <a:solidFill>
                <a:srgbClr val="FFFFFF"/>
              </a:solidFill>
              <a:latin typeface="Times New Roman" pitchFamily="-105" charset="0"/>
              <a:ea typeface="ＭＳ Ｐゴシック" charset="0"/>
              <a:cs typeface="ＭＳ Ｐゴシック" charset="0"/>
            </a:endParaRPr>
          </a:p>
        </p:txBody>
      </p:sp>
    </p:spTree>
    <p:extLst>
      <p:ext uri="{BB962C8B-B14F-4D97-AF65-F5344CB8AC3E}">
        <p14:creationId xmlns:p14="http://schemas.microsoft.com/office/powerpoint/2010/main" val="2689001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har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2971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ba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685800"/>
            <a:ext cx="15144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Grp="1" noChangeArrowheads="1"/>
          </p:cNvSpPr>
          <p:nvPr>
            <p:ph type="title"/>
          </p:nvPr>
        </p:nvSpPr>
        <p:spPr>
          <a:xfrm>
            <a:off x="3352800" y="76200"/>
            <a:ext cx="2514600" cy="762000"/>
          </a:xfrm>
        </p:spPr>
        <p:txBody>
          <a:bodyPr/>
          <a:lstStyle/>
          <a:p>
            <a:pPr eaLnBrk="1" hangingPunct="1">
              <a:defRPr/>
            </a:pPr>
            <a:r>
              <a:rPr lang="en-US" dirty="0">
                <a:solidFill>
                  <a:srgbClr val="FFFFFF"/>
                </a:solidFill>
                <a:ea typeface="ＭＳ Ｐゴシック" charset="0"/>
              </a:rPr>
              <a:t>Religion</a:t>
            </a:r>
          </a:p>
        </p:txBody>
      </p:sp>
      <p:sp>
        <p:nvSpPr>
          <p:cNvPr id="46085" name="Rectangle 5"/>
          <p:cNvSpPr>
            <a:spLocks noGrp="1" noChangeArrowheads="1"/>
          </p:cNvSpPr>
          <p:nvPr>
            <p:ph type="body" idx="1"/>
          </p:nvPr>
        </p:nvSpPr>
        <p:spPr>
          <a:xfrm>
            <a:off x="0" y="3962400"/>
            <a:ext cx="9144000" cy="533400"/>
          </a:xfrm>
          <a:effectLst>
            <a:outerShdw blurRad="63500" dist="38099" dir="2700000" algn="ctr" rotWithShape="0">
              <a:schemeClr val="bg2">
                <a:alpha val="74998"/>
              </a:schemeClr>
            </a:outerShdw>
          </a:effectLst>
        </p:spPr>
        <p:txBody>
          <a:bodyPr/>
          <a:lstStyle/>
          <a:p>
            <a:pPr eaLnBrk="1" hangingPunct="1">
              <a:buFont typeface="Wingdings" pitchFamily="-105" charset="2"/>
              <a:buNone/>
              <a:defRPr/>
            </a:pPr>
            <a:r>
              <a:rPr lang="en-US" sz="2800" dirty="0">
                <a:solidFill>
                  <a:srgbClr val="FFFF00"/>
                </a:solidFill>
                <a:ea typeface="Times New Roman" pitchFamily="-105" charset="0"/>
              </a:rPr>
              <a:t>Mot (death) in winter defeated by Baal (life) in spring</a:t>
            </a:r>
          </a:p>
        </p:txBody>
      </p:sp>
      <p:pic>
        <p:nvPicPr>
          <p:cNvPr id="46086" name="Picture 6" descr="que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7244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7"/>
          <p:cNvSpPr txBox="1">
            <a:spLocks noChangeArrowheads="1"/>
          </p:cNvSpPr>
          <p:nvPr/>
        </p:nvSpPr>
        <p:spPr bwMode="auto">
          <a:xfrm>
            <a:off x="8610600" y="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smtClean="0">
                <a:solidFill>
                  <a:srgbClr val="FFFFFF"/>
                </a:solidFill>
                <a:latin typeface="Arial" charset="0"/>
                <a:cs typeface="Arial" charset="0"/>
              </a:rPr>
              <a:t>90</a:t>
            </a:r>
          </a:p>
        </p:txBody>
      </p:sp>
      <p:sp>
        <p:nvSpPr>
          <p:cNvPr id="46088" name="Rectangle 8"/>
          <p:cNvSpPr>
            <a:spLocks noChangeArrowheads="1"/>
          </p:cNvSpPr>
          <p:nvPr/>
        </p:nvSpPr>
        <p:spPr bwMode="auto">
          <a:xfrm>
            <a:off x="1219200" y="762000"/>
            <a:ext cx="65532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342900" indent="-342900" algn="ctr" defTabSz="914400" fontAlgn="base">
              <a:spcBef>
                <a:spcPct val="20000"/>
              </a:spcBef>
              <a:spcAft>
                <a:spcPct val="0"/>
              </a:spcAft>
              <a:buClr>
                <a:srgbClr val="3366FF"/>
              </a:buClr>
              <a:buSzPct val="80000"/>
              <a:buFont typeface="Wingdings" charset="0"/>
              <a:buNone/>
              <a:defRPr/>
            </a:pPr>
            <a:r>
              <a:rPr lang="en-US" sz="3200" b="1" dirty="0">
                <a:solidFill>
                  <a:srgbClr val="FFFFFF"/>
                </a:solidFill>
                <a:latin typeface="Arial"/>
                <a:ea typeface="ＭＳ Ｐゴシック" charset="0"/>
                <a:cs typeface="Arial"/>
              </a:rPr>
              <a:t>Baal fertility cycle (Baal Epic)</a:t>
            </a:r>
            <a:r>
              <a:rPr lang="en-US" sz="3200" b="1" dirty="0">
                <a:solidFill>
                  <a:srgbClr val="333300"/>
                </a:solidFill>
                <a:latin typeface="Arial"/>
                <a:ea typeface="ＭＳ Ｐゴシック" charset="0"/>
                <a:cs typeface="Arial"/>
              </a:rPr>
              <a:t> </a:t>
            </a:r>
            <a:endParaRPr lang="en-US" sz="3200" dirty="0">
              <a:solidFill>
                <a:srgbClr val="FFFFFF"/>
              </a:solidFill>
              <a:latin typeface="Arial"/>
              <a:ea typeface="Times New Roman" charset="0"/>
              <a:cs typeface="Arial"/>
            </a:endParaRPr>
          </a:p>
        </p:txBody>
      </p:sp>
      <p:sp>
        <p:nvSpPr>
          <p:cNvPr id="46089" name="Text Box 9"/>
          <p:cNvSpPr txBox="1">
            <a:spLocks noChangeArrowheads="1"/>
          </p:cNvSpPr>
          <p:nvPr/>
        </p:nvSpPr>
        <p:spPr bwMode="auto">
          <a:xfrm>
            <a:off x="323850" y="4648200"/>
            <a:ext cx="5314950" cy="20621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0"/>
              </a:spcBef>
              <a:spcAft>
                <a:spcPct val="0"/>
              </a:spcAft>
              <a:defRPr/>
            </a:pPr>
            <a:r>
              <a:rPr lang="en-US" sz="3200" b="1" dirty="0">
                <a:solidFill>
                  <a:srgbClr val="FFFF00"/>
                </a:solidFill>
                <a:latin typeface="Arial"/>
                <a:ea typeface="Times New Roman" pitchFamily="-105" charset="0"/>
                <a:cs typeface="Arial"/>
              </a:rPr>
              <a:t>Temple prostitution and sexual fertility rites in religious worship helped Baal resurrect in spring</a:t>
            </a:r>
          </a:p>
        </p:txBody>
      </p:sp>
      <p:sp>
        <p:nvSpPr>
          <p:cNvPr id="46090" name="Line 10"/>
          <p:cNvSpPr>
            <a:spLocks noChangeShapeType="1"/>
          </p:cNvSpPr>
          <p:nvPr/>
        </p:nvSpPr>
        <p:spPr bwMode="auto">
          <a:xfrm flipH="1">
            <a:off x="1447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46091" name="Line 11"/>
          <p:cNvSpPr>
            <a:spLocks noChangeShapeType="1"/>
          </p:cNvSpPr>
          <p:nvPr/>
        </p:nvSpPr>
        <p:spPr bwMode="auto">
          <a:xfrm flipH="1" flipV="1">
            <a:off x="7924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46092" name="Line 12"/>
          <p:cNvSpPr>
            <a:spLocks noChangeShapeType="1"/>
          </p:cNvSpPr>
          <p:nvPr/>
        </p:nvSpPr>
        <p:spPr bwMode="auto">
          <a:xfrm rot="16200000" flipH="1">
            <a:off x="4610100" y="800100"/>
            <a:ext cx="0" cy="6172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7204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090"/>
                                        </p:tgtEl>
                                        <p:attrNameLst>
                                          <p:attrName>style.visibility</p:attrName>
                                        </p:attrNameLst>
                                      </p:cBhvr>
                                      <p:to>
                                        <p:strVal val="visible"/>
                                      </p:to>
                                    </p:set>
                                    <p:animEffect transition="in" filter="wipe(up)">
                                      <p:cBhvr>
                                        <p:cTn id="12" dur="500"/>
                                        <p:tgtEl>
                                          <p:spTgt spid="460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46085">
                                            <p:txEl>
                                              <p:pRg st="0" end="0"/>
                                            </p:txEl>
                                          </p:spTgt>
                                        </p:tgtEl>
                                        <p:attrNameLst>
                                          <p:attrName>style.visibility</p:attrName>
                                        </p:attrNameLst>
                                      </p:cBhvr>
                                      <p:to>
                                        <p:strVal val="visible"/>
                                      </p:to>
                                    </p:set>
                                    <p:animEffect transition="in" filter="wipe(down)">
                                      <p:cBhvr>
                                        <p:cTn id="17" dur="500"/>
                                        <p:tgtEl>
                                          <p:spTgt spid="4608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92"/>
                                        </p:tgtEl>
                                        <p:attrNameLst>
                                          <p:attrName>style.visibility</p:attrName>
                                        </p:attrNameLst>
                                      </p:cBhvr>
                                      <p:to>
                                        <p:strVal val="visible"/>
                                      </p:to>
                                    </p:set>
                                    <p:animEffect transition="in" filter="wipe(left)">
                                      <p:cBhvr>
                                        <p:cTn id="22" dur="500"/>
                                        <p:tgtEl>
                                          <p:spTgt spid="460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6091"/>
                                        </p:tgtEl>
                                        <p:attrNameLst>
                                          <p:attrName>style.visibility</p:attrName>
                                        </p:attrNameLst>
                                      </p:cBhvr>
                                      <p:to>
                                        <p:strVal val="visible"/>
                                      </p:to>
                                    </p:set>
                                    <p:animEffect transition="in" filter="wipe(down)">
                                      <p:cBhvr>
                                        <p:cTn id="27" dur="500"/>
                                        <p:tgtEl>
                                          <p:spTgt spid="46091"/>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46083"/>
                                        </p:tgtEl>
                                        <p:attrNameLst>
                                          <p:attrName>style.visibility</p:attrName>
                                        </p:attrNameLst>
                                      </p:cBhvr>
                                      <p:to>
                                        <p:strVal val="visible"/>
                                      </p:to>
                                    </p:set>
                                    <p:anim calcmode="lin" valueType="num">
                                      <p:cBhvr>
                                        <p:cTn id="32" dur="1000" fill="hold"/>
                                        <p:tgtEl>
                                          <p:spTgt spid="46083"/>
                                        </p:tgtEl>
                                        <p:attrNameLst>
                                          <p:attrName>ppt_w</p:attrName>
                                        </p:attrNameLst>
                                      </p:cBhvr>
                                      <p:tavLst>
                                        <p:tav tm="0">
                                          <p:val>
                                            <p:fltVal val="0"/>
                                          </p:val>
                                        </p:tav>
                                        <p:tav tm="100000">
                                          <p:val>
                                            <p:strVal val="#ppt_w"/>
                                          </p:val>
                                        </p:tav>
                                      </p:tavLst>
                                    </p:anim>
                                    <p:anim calcmode="lin" valueType="num">
                                      <p:cBhvr>
                                        <p:cTn id="33" dur="1000" fill="hold"/>
                                        <p:tgtEl>
                                          <p:spTgt spid="46083"/>
                                        </p:tgtEl>
                                        <p:attrNameLst>
                                          <p:attrName>ppt_h</p:attrName>
                                        </p:attrNameLst>
                                      </p:cBhvr>
                                      <p:tavLst>
                                        <p:tav tm="0">
                                          <p:val>
                                            <p:fltVal val="0"/>
                                          </p:val>
                                        </p:tav>
                                        <p:tav tm="100000">
                                          <p:val>
                                            <p:strVal val="#ppt_h"/>
                                          </p:val>
                                        </p:tav>
                                      </p:tavLst>
                                    </p:anim>
                                    <p:anim calcmode="lin" valueType="num">
                                      <p:cBhvr>
                                        <p:cTn id="34" dur="1000" fill="hold"/>
                                        <p:tgtEl>
                                          <p:spTgt spid="46083"/>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60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089"/>
                                        </p:tgtEl>
                                        <p:attrNameLst>
                                          <p:attrName>style.visibility</p:attrName>
                                        </p:attrNameLst>
                                      </p:cBhvr>
                                      <p:to>
                                        <p:strVal val="visible"/>
                                      </p:to>
                                    </p:set>
                                    <p:animEffect transition="in" filter="fade">
                                      <p:cBhvr>
                                        <p:cTn id="40" dur="500"/>
                                        <p:tgtEl>
                                          <p:spTgt spid="4608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086"/>
                                        </p:tgtEl>
                                        <p:attrNameLst>
                                          <p:attrName>style.visibility</p:attrName>
                                        </p:attrNameLst>
                                      </p:cBhvr>
                                      <p:to>
                                        <p:strVal val="visible"/>
                                      </p:to>
                                    </p:set>
                                    <p:animEffect transition="in" filter="fade">
                                      <p:cBhvr>
                                        <p:cTn id="45"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1" build="p"/>
      <p:bldP spid="46089" grpId="0" autoUpdateAnimBg="0"/>
      <p:bldP spid="46090" grpId="0" animBg="1"/>
      <p:bldP spid="46091" grpId="0" animBg="1"/>
      <p:bldP spid="460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0902" y="232008"/>
            <a:ext cx="8739925" cy="221355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is the Second Law of Thermodynamics?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366725" y="2334869"/>
            <a:ext cx="4286081" cy="4286081"/>
          </a:xfrm>
          <a:prstGeom prst="rect">
            <a:avLst/>
          </a:prstGeom>
        </p:spPr>
      </p:pic>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8"/>
          <p:cNvSpPr>
            <a:spLocks noChangeArrowheads="1"/>
          </p:cNvSpPr>
          <p:nvPr/>
        </p:nvSpPr>
        <p:spPr bwMode="auto">
          <a:xfrm>
            <a:off x="5791200" y="0"/>
            <a:ext cx="3505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97282" name="Picture 7"/>
          <p:cNvPicPr>
            <a:picLocks noChangeAspect="1" noChangeArrowheads="1"/>
          </p:cNvPicPr>
          <p:nvPr/>
        </p:nvPicPr>
        <p:blipFill>
          <a:blip r:embed="rId3">
            <a:extLst>
              <a:ext uri="{28A0092B-C50C-407E-A947-70E740481C1C}">
                <a14:useLocalDpi xmlns:a14="http://schemas.microsoft.com/office/drawing/2010/main" val="0"/>
              </a:ext>
            </a:extLst>
          </a:blip>
          <a:srcRect l="7863" t="17599" b="10400"/>
          <a:stretch>
            <a:fillRect/>
          </a:stretch>
        </p:blipFill>
        <p:spPr bwMode="auto">
          <a:xfrm>
            <a:off x="0" y="0"/>
            <a:ext cx="624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323528" y="0"/>
            <a:ext cx="5112568" cy="2133600"/>
          </a:xfrm>
        </p:spPr>
        <p:txBody>
          <a:bodyPr lIns="91440" tIns="45720" rIns="91440" bIns="45720"/>
          <a:lstStyle/>
          <a:p>
            <a:pPr eaLnBrk="1" hangingPunct="1">
              <a:lnSpc>
                <a:spcPct val="90000"/>
              </a:lnSpc>
              <a:spcBef>
                <a:spcPct val="20000"/>
              </a:spcBef>
              <a:buClr>
                <a:schemeClr val="accent2"/>
              </a:buClr>
              <a:buSzPct val="80000"/>
              <a:defRPr/>
            </a:pPr>
            <a:r>
              <a:rPr lang="en-US" sz="5400">
                <a:solidFill>
                  <a:schemeClr val="tx1"/>
                </a:solidFill>
                <a:effectLst>
                  <a:glow rad="241300">
                    <a:schemeClr val="bg2">
                      <a:alpha val="91000"/>
                    </a:schemeClr>
                  </a:glow>
                </a:effectLst>
                <a:ea typeface="+mn-ea"/>
              </a:rPr>
              <a:t>Child Sacrifice to Baal</a:t>
            </a:r>
          </a:p>
        </p:txBody>
      </p:sp>
      <p:sp>
        <p:nvSpPr>
          <p:cNvPr id="66563" name="Rectangle 3"/>
          <p:cNvSpPr>
            <a:spLocks noGrp="1" noChangeArrowheads="1"/>
          </p:cNvSpPr>
          <p:nvPr>
            <p:ph type="body" idx="1"/>
          </p:nvPr>
        </p:nvSpPr>
        <p:spPr>
          <a:xfrm>
            <a:off x="107504" y="2850976"/>
            <a:ext cx="5683696" cy="3962400"/>
          </a:xfrm>
          <a:extLst/>
        </p:spPr>
        <p:txBody>
          <a:bodyPr/>
          <a:lstStyle/>
          <a:p>
            <a:pPr eaLnBrk="1" hangingPunct="1">
              <a:lnSpc>
                <a:spcPct val="90000"/>
              </a:lnSpc>
              <a:buFont typeface="Wingdings" pitchFamily="-105" charset="2"/>
              <a:buChar char="l"/>
              <a:defRPr/>
            </a:pPr>
            <a:r>
              <a:rPr lang="en-US" sz="3600" dirty="0">
                <a:effectLst>
                  <a:glow rad="241300">
                    <a:schemeClr val="bg2">
                      <a:alpha val="91000"/>
                    </a:schemeClr>
                  </a:glow>
                </a:effectLst>
                <a:ea typeface="+mn-ea"/>
              </a:rPr>
              <a:t>During worship live babies were placed on the burning hot hands of the statue of Baal.  </a:t>
            </a:r>
          </a:p>
          <a:p>
            <a:pPr eaLnBrk="1" hangingPunct="1">
              <a:lnSpc>
                <a:spcPct val="90000"/>
              </a:lnSpc>
              <a:buFont typeface="Wingdings" pitchFamily="-105" charset="2"/>
              <a:buChar char="l"/>
              <a:defRPr/>
            </a:pPr>
            <a:r>
              <a:rPr lang="en-US" sz="3600" dirty="0">
                <a:effectLst>
                  <a:glow rad="241300">
                    <a:schemeClr val="bg2">
                      <a:alpha val="91000"/>
                    </a:schemeClr>
                  </a:glow>
                </a:effectLst>
                <a:ea typeface="+mn-ea"/>
              </a:rPr>
              <a:t>After dying they were then pushed into a hole underneath.</a:t>
            </a:r>
          </a:p>
        </p:txBody>
      </p:sp>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l="10133" r="10486" b="18571"/>
          <a:stretch>
            <a:fillRect/>
          </a:stretch>
        </p:blipFill>
        <p:spPr bwMode="auto">
          <a:xfrm>
            <a:off x="571500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5"/>
          <p:cNvSpPr txBox="1">
            <a:spLocks noChangeArrowheads="1"/>
          </p:cNvSpPr>
          <p:nvPr/>
        </p:nvSpPr>
        <p:spPr bwMode="auto">
          <a:xfrm>
            <a:off x="86868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smtClean="0">
                <a:solidFill>
                  <a:srgbClr val="FFFFFF"/>
                </a:solidFill>
              </a:rPr>
              <a:t>91</a:t>
            </a:r>
          </a:p>
        </p:txBody>
      </p:sp>
    </p:spTree>
    <p:extLst>
      <p:ext uri="{BB962C8B-B14F-4D97-AF65-F5344CB8AC3E}">
        <p14:creationId xmlns:p14="http://schemas.microsoft.com/office/powerpoint/2010/main" val="15662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fade">
                                      <p:cBhvr>
                                        <p:cTn id="12" dur="500"/>
                                        <p:tgtEl>
                                          <p:spTgt spid="66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Effect transition="in" filter="fade">
                                      <p:cBhvr>
                                        <p:cTn id="17" dur="500"/>
                                        <p:tgtEl>
                                          <p:spTgt spid="6656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1" end="1"/>
                                            </p:txEl>
                                          </p:spTgt>
                                        </p:tgtEl>
                                        <p:attrNameLst>
                                          <p:attrName>style.visibility</p:attrName>
                                        </p:attrNameLst>
                                      </p:cBhvr>
                                      <p:to>
                                        <p:strVal val="visible"/>
                                      </p:to>
                                    </p:set>
                                    <p:animEffect transition="in" filter="fade">
                                      <p:cBhvr>
                                        <p:cTn id="22" dur="500"/>
                                        <p:tgtEl>
                                          <p:spTgt spid="66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475"/>
            <a:ext cx="5892800" cy="6350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92800" y="29469"/>
            <a:ext cx="3251200" cy="598016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Child sacrifice to Molech</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4223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4303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2514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26981" name="Text Box 5"/>
          <p:cNvSpPr txBox="1">
            <a:spLocks noChangeArrowheads="1"/>
          </p:cNvSpPr>
          <p:nvPr/>
        </p:nvSpPr>
        <p:spPr bwMode="auto">
          <a:xfrm>
            <a:off x="990600" y="3962400"/>
            <a:ext cx="1312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FFFF00"/>
                </a:solidFill>
                <a:latin typeface="Arial" charset="0"/>
                <a:cs typeface="Arial" charset="0"/>
              </a:rPr>
              <a:t>BAAL</a:t>
            </a:r>
          </a:p>
        </p:txBody>
      </p:sp>
      <p:sp>
        <p:nvSpPr>
          <p:cNvPr id="126982" name="Text Box 6"/>
          <p:cNvSpPr txBox="1">
            <a:spLocks noChangeArrowheads="1"/>
          </p:cNvSpPr>
          <p:nvPr/>
        </p:nvSpPr>
        <p:spPr bwMode="auto">
          <a:xfrm>
            <a:off x="5105400" y="2971800"/>
            <a:ext cx="1697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FFFF00"/>
                </a:solidFill>
                <a:latin typeface="Arial" charset="0"/>
                <a:cs typeface="Arial" charset="0"/>
              </a:rPr>
              <a:t>DAGON</a:t>
            </a:r>
          </a:p>
        </p:txBody>
      </p:sp>
      <p:pic>
        <p:nvPicPr>
          <p:cNvPr id="191494" name="Picture 7" descr="filis~05"/>
          <p:cNvPicPr>
            <a:picLocks noChangeAspect="1" noChangeArrowheads="1"/>
          </p:cNvPicPr>
          <p:nvPr/>
        </p:nvPicPr>
        <p:blipFill>
          <a:blip r:embed="rId5">
            <a:extLst>
              <a:ext uri="{28A0092B-C50C-407E-A947-70E740481C1C}">
                <a14:useLocalDpi xmlns:a14="http://schemas.microsoft.com/office/drawing/2010/main" val="0"/>
              </a:ext>
            </a:extLst>
          </a:blip>
          <a:srcRect r="22763" b="1291"/>
          <a:stretch>
            <a:fillRect/>
          </a:stretch>
        </p:blipFill>
        <p:spPr bwMode="auto">
          <a:xfrm>
            <a:off x="6019800" y="3581400"/>
            <a:ext cx="3124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8229600" y="381000"/>
            <a:ext cx="5032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FFFF00"/>
                </a:solidFill>
                <a:latin typeface="Arial" charset="0"/>
                <a:cs typeface="Arial" charset="0"/>
              </a:rPr>
              <a:t>A</a:t>
            </a:r>
          </a:p>
          <a:p>
            <a:pPr defTabSz="914400" eaLnBrk="1" fontAlgn="base" hangingPunct="1">
              <a:spcBef>
                <a:spcPct val="0"/>
              </a:spcBef>
              <a:spcAft>
                <a:spcPct val="0"/>
              </a:spcAft>
            </a:pPr>
            <a:r>
              <a:rPr lang="en-US" sz="3200" b="1">
                <a:solidFill>
                  <a:srgbClr val="FFFF00"/>
                </a:solidFill>
                <a:latin typeface="Arial" charset="0"/>
                <a:cs typeface="Arial" charset="0"/>
              </a:rPr>
              <a:t>S</a:t>
            </a:r>
          </a:p>
          <a:p>
            <a:pPr defTabSz="914400" eaLnBrk="1" fontAlgn="base" hangingPunct="1">
              <a:spcBef>
                <a:spcPct val="0"/>
              </a:spcBef>
              <a:spcAft>
                <a:spcPct val="0"/>
              </a:spcAft>
            </a:pPr>
            <a:r>
              <a:rPr lang="en-US" sz="3200" b="1">
                <a:solidFill>
                  <a:srgbClr val="FFFF00"/>
                </a:solidFill>
                <a:latin typeface="Arial" charset="0"/>
                <a:cs typeface="Arial" charset="0"/>
              </a:rPr>
              <a:t>T</a:t>
            </a:r>
          </a:p>
          <a:p>
            <a:pPr defTabSz="914400" eaLnBrk="1" fontAlgn="base" hangingPunct="1">
              <a:spcBef>
                <a:spcPct val="0"/>
              </a:spcBef>
              <a:spcAft>
                <a:spcPct val="0"/>
              </a:spcAft>
            </a:pPr>
            <a:r>
              <a:rPr lang="en-US" sz="3200" b="1">
                <a:solidFill>
                  <a:srgbClr val="FFFF00"/>
                </a:solidFill>
                <a:latin typeface="Arial" charset="0"/>
                <a:cs typeface="Arial" charset="0"/>
              </a:rPr>
              <a:t>H</a:t>
            </a:r>
          </a:p>
          <a:p>
            <a:pPr defTabSz="914400" eaLnBrk="1" fontAlgn="base" hangingPunct="1">
              <a:spcBef>
                <a:spcPct val="0"/>
              </a:spcBef>
              <a:spcAft>
                <a:spcPct val="0"/>
              </a:spcAft>
            </a:pPr>
            <a:r>
              <a:rPr lang="en-US" sz="3200" b="1">
                <a:solidFill>
                  <a:srgbClr val="FFFF00"/>
                </a:solidFill>
                <a:latin typeface="Arial" charset="0"/>
                <a:cs typeface="Arial" charset="0"/>
              </a:rPr>
              <a:t>A</a:t>
            </a:r>
          </a:p>
          <a:p>
            <a:pPr defTabSz="914400" eaLnBrk="1" fontAlgn="base" hangingPunct="1">
              <a:spcBef>
                <a:spcPct val="0"/>
              </a:spcBef>
              <a:spcAft>
                <a:spcPct val="0"/>
              </a:spcAft>
            </a:pPr>
            <a:r>
              <a:rPr lang="en-US" sz="3200" b="1">
                <a:solidFill>
                  <a:srgbClr val="FFFF00"/>
                </a:solidFill>
                <a:latin typeface="Arial" charset="0"/>
                <a:cs typeface="Arial" charset="0"/>
              </a:rPr>
              <a:t>R</a:t>
            </a:r>
          </a:p>
          <a:p>
            <a:pPr defTabSz="914400" eaLnBrk="1" fontAlgn="base" hangingPunct="1">
              <a:spcBef>
                <a:spcPct val="0"/>
              </a:spcBef>
              <a:spcAft>
                <a:spcPct val="0"/>
              </a:spcAft>
            </a:pPr>
            <a:r>
              <a:rPr lang="en-US" sz="3200" b="1">
                <a:solidFill>
                  <a:srgbClr val="FFFF00"/>
                </a:solidFill>
                <a:latin typeface="Arial" charset="0"/>
                <a:cs typeface="Arial" charset="0"/>
              </a:rPr>
              <a:t>O</a:t>
            </a:r>
          </a:p>
          <a:p>
            <a:pPr defTabSz="914400" eaLnBrk="1" fontAlgn="base" hangingPunct="1">
              <a:spcBef>
                <a:spcPct val="0"/>
              </a:spcBef>
              <a:spcAft>
                <a:spcPct val="0"/>
              </a:spcAft>
            </a:pPr>
            <a:r>
              <a:rPr lang="en-US" sz="3200" b="1">
                <a:solidFill>
                  <a:srgbClr val="FFFF00"/>
                </a:solidFill>
                <a:latin typeface="Arial" charset="0"/>
                <a:cs typeface="Arial" charset="0"/>
              </a:rPr>
              <a:t>T</a:t>
            </a:r>
          </a:p>
          <a:p>
            <a:pPr defTabSz="914400" eaLnBrk="1" fontAlgn="base" hangingPunct="1">
              <a:spcBef>
                <a:spcPct val="0"/>
              </a:spcBef>
              <a:spcAft>
                <a:spcPct val="0"/>
              </a:spcAft>
            </a:pPr>
            <a:r>
              <a:rPr lang="en-US" sz="3200" b="1">
                <a:solidFill>
                  <a:srgbClr val="FFFF00"/>
                </a:solidFill>
                <a:latin typeface="Arial" charset="0"/>
                <a:cs typeface="Arial" charset="0"/>
              </a:rPr>
              <a:t>H</a:t>
            </a:r>
          </a:p>
        </p:txBody>
      </p:sp>
      <p:sp>
        <p:nvSpPr>
          <p:cNvPr id="111624" name="Title 8"/>
          <p:cNvSpPr>
            <a:spLocks noGrp="1"/>
          </p:cNvSpPr>
          <p:nvPr>
            <p:ph type="title" idx="4294967295"/>
          </p:nvPr>
        </p:nvSpPr>
        <p:spPr>
          <a:extLst/>
        </p:spPr>
        <p:txBody>
          <a:bodyPr/>
          <a:lstStyle/>
          <a:p>
            <a:pPr>
              <a:defRPr/>
            </a:pPr>
            <a:r>
              <a:rPr lang="en-US" b="1" dirty="0">
                <a:solidFill>
                  <a:srgbClr val="FFFFFF"/>
                </a:solidFill>
                <a:effectLst>
                  <a:glow rad="177800">
                    <a:schemeClr val="tx1"/>
                  </a:glow>
                </a:effectLst>
                <a:latin typeface="Arial" charset="0"/>
                <a:ea typeface="ＭＳ Ｐゴシック" charset="0"/>
              </a:rPr>
              <a:t>False Gods of the Land</a:t>
            </a:r>
          </a:p>
        </p:txBody>
      </p:sp>
    </p:spTree>
    <p:extLst>
      <p:ext uri="{BB962C8B-B14F-4D97-AF65-F5344CB8AC3E}">
        <p14:creationId xmlns:p14="http://schemas.microsoft.com/office/powerpoint/2010/main" val="1425639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extLst>
              <p:ext uri="{D42A27DB-BD31-4B8C-83A1-F6EECF244321}">
                <p14:modId xmlns:p14="http://schemas.microsoft.com/office/powerpoint/2010/main" val="567670747"/>
              </p:ext>
            </p:extLst>
          </p:nvPr>
        </p:nvGraphicFramePr>
        <p:xfrm>
          <a:off x="4945063" y="819150"/>
          <a:ext cx="4570412" cy="4762500"/>
        </p:xfrm>
        <a:graphic>
          <a:graphicData uri="http://schemas.openxmlformats.org/presentationml/2006/ole">
            <mc:AlternateContent xmlns:mc="http://schemas.openxmlformats.org/markup-compatibility/2006">
              <mc:Choice xmlns:v="urn:schemas-microsoft-com:vml" Requires="v">
                <p:oleObj spid="_x0000_s9406" name="Document" r:id="rId5" imgW="4254500" imgH="3975100" progId="Word.Document.8">
                  <p:embed/>
                </p:oleObj>
              </mc:Choice>
              <mc:Fallback>
                <p:oleObj name="Document" r:id="rId5" imgW="4254500" imgH="3975100" progId="Word.Document.8">
                  <p:embed/>
                  <p:pic>
                    <p:nvPicPr>
                      <p:cNvPr id="0" name=""/>
                      <p:cNvPicPr>
                        <a:picLocks noChangeAspect="1" noChangeArrowheads="1"/>
                      </p:cNvPicPr>
                      <p:nvPr/>
                    </p:nvPicPr>
                    <p:blipFill>
                      <a:blip r:embed="rId6"/>
                      <a:srcRect/>
                      <a:stretch>
                        <a:fillRect/>
                      </a:stretch>
                    </p:blipFill>
                    <p:spPr bwMode="auto">
                      <a:xfrm>
                        <a:off x="4945063" y="819150"/>
                        <a:ext cx="4570412"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7108" name="Object 3"/>
          <p:cNvGraphicFramePr>
            <a:graphicFrameLocks noGrp="1" noChangeAspect="1"/>
          </p:cNvGraphicFramePr>
          <p:nvPr>
            <p:ph type="tbl" idx="1"/>
            <p:extLst>
              <p:ext uri="{D42A27DB-BD31-4B8C-83A1-F6EECF244321}">
                <p14:modId xmlns:p14="http://schemas.microsoft.com/office/powerpoint/2010/main" val="3891150608"/>
              </p:ext>
            </p:extLst>
          </p:nvPr>
        </p:nvGraphicFramePr>
        <p:xfrm>
          <a:off x="35496" y="807987"/>
          <a:ext cx="5353050" cy="6221413"/>
        </p:xfrm>
        <a:graphic>
          <a:graphicData uri="http://schemas.openxmlformats.org/presentationml/2006/ole">
            <mc:AlternateContent xmlns:mc="http://schemas.openxmlformats.org/markup-compatibility/2006">
              <mc:Choice xmlns:v="urn:schemas-microsoft-com:vml" Requires="v">
                <p:oleObj spid="_x0000_s9407" name="Document" r:id="rId8" imgW="4622800" imgH="5372100" progId="Word.Document.8">
                  <p:embed/>
                </p:oleObj>
              </mc:Choice>
              <mc:Fallback>
                <p:oleObj name="Document" r:id="rId8" imgW="4622800" imgH="5372100" progId="Word.Document.8">
                  <p:embed/>
                  <p:pic>
                    <p:nvPicPr>
                      <p:cNvPr id="0" name=""/>
                      <p:cNvPicPr>
                        <a:picLocks noChangeAspect="1" noChangeArrowheads="1"/>
                      </p:cNvPicPr>
                      <p:nvPr/>
                    </p:nvPicPr>
                    <p:blipFill>
                      <a:blip r:embed="rId9"/>
                      <a:srcRect/>
                      <a:stretch>
                        <a:fillRect/>
                      </a:stretch>
                    </p:blipFill>
                    <p:spPr bwMode="auto">
                      <a:xfrm>
                        <a:off x="35496" y="807987"/>
                        <a:ext cx="5353050"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10" name="Text Box 6"/>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pitchFamily="-112" charset="-128"/>
                <a:cs typeface="ＭＳ Ｐゴシック" pitchFamily="-112" charset="-128"/>
              </a:rPr>
              <a:t>160e</a:t>
            </a:r>
          </a:p>
        </p:txBody>
      </p:sp>
      <p:sp>
        <p:nvSpPr>
          <p:cNvPr id="47107" name="WordArt 3"/>
          <p:cNvSpPr>
            <a:spLocks noChangeArrowheads="1" noChangeShapeType="1" noTextEdit="1"/>
          </p:cNvSpPr>
          <p:nvPr/>
        </p:nvSpPr>
        <p:spPr bwMode="auto">
          <a:xfrm>
            <a:off x="2590800" y="0"/>
            <a:ext cx="33528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600" kern="10">
                <a:gradFill rotWithShape="1">
                  <a:gsLst>
                    <a:gs pos="0">
                      <a:srgbClr val="9999FF"/>
                    </a:gs>
                    <a:gs pos="100000">
                      <a:srgbClr val="009999"/>
                    </a:gs>
                  </a:gsLst>
                  <a:lin ang="5400000" scaled="1"/>
                </a:gradFill>
                <a:effectLst>
                  <a:outerShdw blurRad="63500" dist="53882" dir="2700000" algn="ctr" rotWithShape="0">
                    <a:srgbClr val="C0C0C0">
                      <a:alpha val="74997"/>
                    </a:srgbClr>
                  </a:outerShdw>
                </a:effectLst>
                <a:latin typeface="Artistik"/>
                <a:ea typeface="Artistik"/>
                <a:cs typeface="Artistik"/>
              </a:rPr>
              <a:t>Similar gods</a:t>
            </a:r>
          </a:p>
        </p:txBody>
      </p:sp>
      <p:sp>
        <p:nvSpPr>
          <p:cNvPr id="7" name="Title 6"/>
          <p:cNvSpPr>
            <a:spLocks noGrp="1"/>
          </p:cNvSpPr>
          <p:nvPr>
            <p:ph type="title"/>
          </p:nvPr>
        </p:nvSpPr>
        <p:spPr>
          <a:xfrm>
            <a:off x="1371600" y="5715000"/>
            <a:ext cx="7772400" cy="1143000"/>
          </a:xfrm>
        </p:spPr>
        <p:txBody>
          <a:bodyPr/>
          <a:lstStyle/>
          <a:p>
            <a:pPr algn="r"/>
            <a:r>
              <a:rPr lang="en-US">
                <a:solidFill>
                  <a:srgbClr val="00006A"/>
                </a:solidFill>
                <a:effectLst/>
                <a:latin typeface="Arial" charset="0"/>
                <a:ea typeface="ＭＳ Ｐゴシック" charset="0"/>
              </a:rPr>
              <a:t>Similar gods</a:t>
            </a:r>
          </a:p>
        </p:txBody>
      </p:sp>
    </p:spTree>
    <p:extLst>
      <p:ext uri="{BB962C8B-B14F-4D97-AF65-F5344CB8AC3E}">
        <p14:creationId xmlns:p14="http://schemas.microsoft.com/office/powerpoint/2010/main" val="2882504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500" fill="hold"/>
                                        <p:tgtEl>
                                          <p:spTgt spid="47107"/>
                                        </p:tgtEl>
                                        <p:attrNameLst>
                                          <p:attrName>ppt_w</p:attrName>
                                        </p:attrNameLst>
                                      </p:cBhvr>
                                      <p:tavLst>
                                        <p:tav tm="0">
                                          <p:val>
                                            <p:fltVal val="0"/>
                                          </p:val>
                                        </p:tav>
                                        <p:tav tm="100000">
                                          <p:val>
                                            <p:strVal val="#ppt_w"/>
                                          </p:val>
                                        </p:tav>
                                      </p:tavLst>
                                    </p:anim>
                                    <p:anim calcmode="lin" valueType="num">
                                      <p:cBhvr>
                                        <p:cTn id="8" dur="500" fill="hold"/>
                                        <p:tgtEl>
                                          <p:spTgt spid="47107"/>
                                        </p:tgtEl>
                                        <p:attrNameLst>
                                          <p:attrName>ppt_h</p:attrName>
                                        </p:attrNameLst>
                                      </p:cBhvr>
                                      <p:tavLst>
                                        <p:tav tm="0">
                                          <p:val>
                                            <p:fltVal val="0"/>
                                          </p:val>
                                        </p:tav>
                                        <p:tav tm="100000">
                                          <p:val>
                                            <p:strVal val="#ppt_h"/>
                                          </p:val>
                                        </p:tav>
                                      </p:tavLst>
                                    </p:anim>
                                    <p:anim calcmode="lin" valueType="num">
                                      <p:cBhvr>
                                        <p:cTn id="9" dur="500" fill="hold"/>
                                        <p:tgtEl>
                                          <p:spTgt spid="47107"/>
                                        </p:tgtEl>
                                        <p:attrNameLst>
                                          <p:attrName>ppt_x</p:attrName>
                                        </p:attrNameLst>
                                      </p:cBhvr>
                                      <p:tavLst>
                                        <p:tav tm="0">
                                          <p:val>
                                            <p:fltVal val="0.5"/>
                                          </p:val>
                                        </p:tav>
                                        <p:tav tm="100000">
                                          <p:val>
                                            <p:strVal val="#ppt_x"/>
                                          </p:val>
                                        </p:tav>
                                      </p:tavLst>
                                    </p:anim>
                                    <p:anim calcmode="lin" valueType="num">
                                      <p:cBhvr>
                                        <p:cTn id="10" dur="500" fill="hold"/>
                                        <p:tgtEl>
                                          <p:spTgt spid="4710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4" fill="hold" nodeType="clickEffect">
                                  <p:stCondLst>
                                    <p:cond delay="0"/>
                                  </p:stCondLst>
                                  <p:childTnLst>
                                    <p:set>
                                      <p:cBhvr>
                                        <p:cTn id="14" dur="1" fill="hold">
                                          <p:stCondLst>
                                            <p:cond delay="0"/>
                                          </p:stCondLst>
                                        </p:cTn>
                                        <p:tgtEl>
                                          <p:spTgt spid="47108"/>
                                        </p:tgtEl>
                                        <p:attrNameLst>
                                          <p:attrName>style.visibility</p:attrName>
                                        </p:attrNameLst>
                                      </p:cBhvr>
                                      <p:to>
                                        <p:strVal val="visible"/>
                                      </p:to>
                                    </p:set>
                                    <p:anim calcmode="lin" valueType="num">
                                      <p:cBhvr additive="base">
                                        <p:cTn id="15" dur="5000" fill="hold"/>
                                        <p:tgtEl>
                                          <p:spTgt spid="47108"/>
                                        </p:tgtEl>
                                        <p:attrNameLst>
                                          <p:attrName>ppt_x</p:attrName>
                                        </p:attrNameLst>
                                      </p:cBhvr>
                                      <p:tavLst>
                                        <p:tav tm="0">
                                          <p:val>
                                            <p:strVal val="#ppt_x"/>
                                          </p:val>
                                        </p:tav>
                                        <p:tav tm="100000">
                                          <p:val>
                                            <p:strVal val="#ppt_x"/>
                                          </p:val>
                                        </p:tav>
                                      </p:tavLst>
                                    </p:anim>
                                    <p:anim calcmode="lin" valueType="num">
                                      <p:cBhvr additive="base">
                                        <p:cTn id="16" dur="5000" fill="hold"/>
                                        <p:tgtEl>
                                          <p:spTgt spid="4710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1" fill="hold" nodeType="clickEffect">
                                  <p:stCondLst>
                                    <p:cond delay="0"/>
                                  </p:stCondLst>
                                  <p:childTnLst>
                                    <p:set>
                                      <p:cBhvr>
                                        <p:cTn id="20" dur="1" fill="hold">
                                          <p:stCondLst>
                                            <p:cond delay="0"/>
                                          </p:stCondLst>
                                        </p:cTn>
                                        <p:tgtEl>
                                          <p:spTgt spid="47106"/>
                                        </p:tgtEl>
                                        <p:attrNameLst>
                                          <p:attrName>style.visibility</p:attrName>
                                        </p:attrNameLst>
                                      </p:cBhvr>
                                      <p:to>
                                        <p:strVal val="visible"/>
                                      </p:to>
                                    </p:set>
                                    <p:anim calcmode="lin" valueType="num">
                                      <p:cBhvr additive="base">
                                        <p:cTn id="21" dur="5000" fill="hold"/>
                                        <p:tgtEl>
                                          <p:spTgt spid="47106"/>
                                        </p:tgtEl>
                                        <p:attrNameLst>
                                          <p:attrName>ppt_x</p:attrName>
                                        </p:attrNameLst>
                                      </p:cBhvr>
                                      <p:tavLst>
                                        <p:tav tm="0">
                                          <p:val>
                                            <p:strVal val="#ppt_x"/>
                                          </p:val>
                                        </p:tav>
                                        <p:tav tm="100000">
                                          <p:val>
                                            <p:strVal val="#ppt_x"/>
                                          </p:val>
                                        </p:tav>
                                      </p:tavLst>
                                    </p:anim>
                                    <p:anim calcmode="lin" valueType="num">
                                      <p:cBhvr additive="base">
                                        <p:cTn id="22" dur="5000" fill="hold"/>
                                        <p:tgtEl>
                                          <p:spTgt spid="471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51972"/>
            <a:ext cx="9143999" cy="1706028"/>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Elijah confronted the priests of Baal &amp; Asherah </a:t>
            </a:r>
            <a:r>
              <a:rPr lang="en-US" sz="3600" b="1" i="1" dirty="0">
                <a:effectLst>
                  <a:glow rad="127000">
                    <a:schemeClr val="tx1"/>
                  </a:glow>
                </a:effectLst>
                <a:latin typeface="Arial" charset="0"/>
                <a:ea typeface="ＭＳ Ｐゴシック" charset="0"/>
                <a:cs typeface="ＭＳ Ｐゴシック" charset="0"/>
              </a:rPr>
              <a:t>—1 Kings 18</a:t>
            </a:r>
            <a:endParaRPr lang="en-US" b="1" i="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
            <a:ext cx="9143999" cy="5151973"/>
          </a:xfrm>
          <a:prstGeom prst="rect">
            <a:avLst/>
          </a:prstGeom>
        </p:spPr>
      </p:pic>
    </p:spTree>
    <p:extLst>
      <p:ext uri="{BB962C8B-B14F-4D97-AF65-F5344CB8AC3E}">
        <p14:creationId xmlns:p14="http://schemas.microsoft.com/office/powerpoint/2010/main" val="140747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61306" y="49784"/>
            <a:ext cx="4082693" cy="6808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Elijah defeated the priests of Baal &amp; Asherah</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000" b="1" i="1" dirty="0">
                <a:effectLst>
                  <a:glow rad="127000">
                    <a:schemeClr val="tx1"/>
                  </a:glow>
                </a:effectLst>
                <a:latin typeface="Arial" charset="0"/>
                <a:ea typeface="ＭＳ Ｐゴシック" charset="0"/>
                <a:cs typeface="ＭＳ Ｐゴシック" charset="0"/>
              </a:rPr>
              <a:t/>
            </a:r>
            <a:br>
              <a:rPr lang="en-US" sz="4000" b="1" i="1" dirty="0">
                <a:effectLst>
                  <a:glow rad="127000">
                    <a:schemeClr val="tx1"/>
                  </a:glow>
                </a:effectLst>
                <a:latin typeface="Arial" charset="0"/>
                <a:ea typeface="ＭＳ Ｐゴシック" charset="0"/>
                <a:cs typeface="ＭＳ Ｐゴシック" charset="0"/>
              </a:rPr>
            </a:br>
            <a:r>
              <a:rPr lang="en-US" sz="4000" b="1" i="1" dirty="0">
                <a:effectLst>
                  <a:glow rad="127000">
                    <a:schemeClr val="tx1"/>
                  </a:glow>
                </a:effectLst>
                <a:latin typeface="Arial" charset="0"/>
                <a:ea typeface="ＭＳ Ｐゴシック" charset="0"/>
                <a:cs typeface="ＭＳ Ｐゴシック" charset="0"/>
              </a:rPr>
              <a:t>1 Kings 18</a:t>
            </a:r>
            <a:endParaRPr lang="en-US" sz="4800"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5061307" cy="6955416"/>
          </a:xfrm>
          <a:prstGeom prst="rect">
            <a:avLst/>
          </a:prstGeom>
        </p:spPr>
      </p:pic>
    </p:spTree>
    <p:extLst>
      <p:ext uri="{BB962C8B-B14F-4D97-AF65-F5344CB8AC3E}">
        <p14:creationId xmlns:p14="http://schemas.microsoft.com/office/powerpoint/2010/main" val="2528326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469900" y="228600"/>
            <a:ext cx="8134350" cy="1143000"/>
          </a:xfrm>
        </p:spPr>
        <p:txBody>
          <a:bodyPr/>
          <a:lstStyle/>
          <a:p>
            <a:pPr eaLnBrk="1" hangingPunct="1">
              <a:defRPr/>
            </a:pPr>
            <a:r>
              <a:rPr lang="en-US" sz="4800" dirty="0">
                <a:solidFill>
                  <a:schemeClr val="tx1"/>
                </a:solidFill>
                <a:ea typeface="ＭＳ Ｐゴシック" charset="0"/>
              </a:rPr>
              <a:t>The Worst Religion of All</a:t>
            </a:r>
          </a:p>
        </p:txBody>
      </p:sp>
      <p:sp>
        <p:nvSpPr>
          <p:cNvPr id="99331" name="Rectangle 3"/>
          <p:cNvSpPr>
            <a:spLocks noGrp="1" noChangeArrowheads="1"/>
          </p:cNvSpPr>
          <p:nvPr>
            <p:ph type="body" idx="1"/>
          </p:nvPr>
        </p:nvSpPr>
        <p:spPr>
          <a:xfrm>
            <a:off x="395288" y="1371600"/>
            <a:ext cx="8578850" cy="5486400"/>
          </a:xfrm>
          <a:solidFill>
            <a:srgbClr val="800000"/>
          </a:solidFill>
        </p:spPr>
        <p:txBody>
          <a:bodyPr/>
          <a:lstStyle/>
          <a:p>
            <a:pPr marL="0" indent="0" eaLnBrk="1" hangingPunct="1">
              <a:lnSpc>
                <a:spcPct val="90000"/>
              </a:lnSpc>
              <a:buFont typeface="Wingdings" charset="0"/>
              <a:buNone/>
            </a:pPr>
            <a:r>
              <a:rPr lang="ru-RU" altLang="ja-JP">
                <a:latin typeface="Arial" charset="0"/>
                <a:ea typeface="ＭＳ Ｐゴシック" charset="0"/>
              </a:rPr>
              <a:t>"</a:t>
            </a:r>
            <a:r>
              <a:rPr lang="en-US" altLang="ja-JP">
                <a:latin typeface="Arial" charset="0"/>
                <a:ea typeface="ＭＳ Ｐゴシック" charset="0"/>
              </a:rPr>
              <a:t>The brutality, lust and abandon of Canaanite mythology is far worse than elsewhere in the Near East at the time.  And the astonishing characteristic of Canaanite deities, that they had no moral character whatever, must have brought out the worst traits in their devotees and entailed many of the most demoralizing practices of the time, such as sacred prostitution, child sacrifice and snake worship.</a:t>
            </a:r>
            <a:r>
              <a:rPr lang="ru-RU" altLang="ja-JP">
                <a:latin typeface="Arial" charset="0"/>
                <a:ea typeface="ＭＳ Ｐゴシック" charset="0"/>
              </a:rPr>
              <a:t>"</a:t>
            </a:r>
            <a:endParaRPr lang="en-US" altLang="ja-JP" sz="2400">
              <a:latin typeface="Arial" charset="0"/>
              <a:ea typeface="ＭＳ Ｐゴシック" charset="0"/>
            </a:endParaRPr>
          </a:p>
          <a:p>
            <a:pPr marL="0" indent="0" algn="r" eaLnBrk="1" hangingPunct="1">
              <a:lnSpc>
                <a:spcPct val="90000"/>
              </a:lnSpc>
              <a:buFont typeface="Wingdings" charset="0"/>
              <a:buNone/>
            </a:pPr>
            <a:r>
              <a:rPr lang="en-US" sz="2400">
                <a:latin typeface="Arial" charset="0"/>
                <a:ea typeface="ＭＳ Ｐゴシック" charset="0"/>
              </a:rPr>
              <a:t>Merrill F. Unger, </a:t>
            </a:r>
            <a:r>
              <a:rPr lang="en-US" sz="2400" i="1">
                <a:latin typeface="Arial" charset="0"/>
                <a:ea typeface="ＭＳ Ｐゴシック" charset="0"/>
              </a:rPr>
              <a:t>Archaeology and the OT, </a:t>
            </a:r>
            <a:r>
              <a:rPr lang="en-US" sz="2400">
                <a:latin typeface="Arial" charset="0"/>
                <a:ea typeface="ＭＳ Ｐゴシック" charset="0"/>
              </a:rPr>
              <a:t>175</a:t>
            </a:r>
            <a:endParaRPr lang="en-US">
              <a:latin typeface="Arial" charset="0"/>
              <a:ea typeface="ＭＳ Ｐゴシック" charset="0"/>
            </a:endParaRPr>
          </a:p>
        </p:txBody>
      </p:sp>
      <p:sp>
        <p:nvSpPr>
          <p:cNvPr id="99332" name="Text Box 4"/>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smtClean="0">
                <a:solidFill>
                  <a:srgbClr val="FFFFFF"/>
                </a:solidFill>
                <a:latin typeface="Arial" charset="0"/>
                <a:cs typeface="Arial" charset="0"/>
              </a:rPr>
              <a:t>91</a:t>
            </a:r>
          </a:p>
        </p:txBody>
      </p:sp>
    </p:spTree>
    <p:extLst>
      <p:ext uri="{BB962C8B-B14F-4D97-AF65-F5344CB8AC3E}">
        <p14:creationId xmlns:p14="http://schemas.microsoft.com/office/powerpoint/2010/main" val="15115538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3124200"/>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2"/>
          <p:cNvSpPr txBox="1">
            <a:spLocks noChangeArrowheads="1"/>
          </p:cNvSpPr>
          <p:nvPr/>
        </p:nvSpPr>
        <p:spPr bwMode="auto">
          <a:xfrm>
            <a:off x="1327675" y="3341800"/>
            <a:ext cx="7286969" cy="304698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Then the L</a:t>
            </a:r>
            <a:r>
              <a:rPr lang="en-US" sz="2800" b="1" dirty="0">
                <a:solidFill>
                  <a:srgbClr val="000000"/>
                </a:solidFill>
                <a:latin typeface="Arial"/>
                <a:cs typeface="Arial"/>
              </a:rPr>
              <a:t>ORD</a:t>
            </a:r>
            <a:r>
              <a:rPr lang="en-US" sz="3200" b="1" dirty="0">
                <a:solidFill>
                  <a:srgbClr val="000000"/>
                </a:solidFill>
                <a:latin typeface="Arial"/>
                <a:cs typeface="Arial"/>
              </a:rPr>
              <a:t> burned with anger against Israel, and he turned them over to King Cushan-rishathaim of Aram-naharaim. And the Israelites served Cushan-rishathaim for eight years</a:t>
            </a:r>
            <a:r>
              <a:rPr lang="ru-RU" sz="3200" b="1" dirty="0">
                <a:solidFill>
                  <a:srgbClr val="000000"/>
                </a:solidFill>
                <a:latin typeface="Arial"/>
                <a:cs typeface="Arial"/>
              </a:rPr>
              <a:t>"</a:t>
            </a:r>
            <a:r>
              <a:rPr lang="en-US" sz="3200" b="1" dirty="0">
                <a:solidFill>
                  <a:srgbClr val="000000"/>
                </a:solidFill>
                <a:latin typeface="Arial"/>
                <a:cs typeface="Arial"/>
              </a:rPr>
              <a:t> (3:8).</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Tree>
    <p:extLst>
      <p:ext uri="{BB962C8B-B14F-4D97-AF65-F5344CB8AC3E}">
        <p14:creationId xmlns:p14="http://schemas.microsoft.com/office/powerpoint/2010/main" val="2458921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r="1067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The enemy came from up north (3:8)</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180a</a:t>
            </a:r>
          </a:p>
        </p:txBody>
      </p:sp>
      <p:sp>
        <p:nvSpPr>
          <p:cNvPr id="21" name="Text Box 7"/>
          <p:cNvSpPr txBox="1">
            <a:spLocks noChangeArrowheads="1"/>
          </p:cNvSpPr>
          <p:nvPr/>
        </p:nvSpPr>
        <p:spPr bwMode="auto">
          <a:xfrm>
            <a:off x="2545757" y="2276753"/>
            <a:ext cx="1257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200" b="1" dirty="0" smtClean="0">
                <a:solidFill>
                  <a:srgbClr val="FFFFFF"/>
                </a:solidFill>
                <a:effectLst>
                  <a:glow rad="279400">
                    <a:srgbClr val="000000">
                      <a:alpha val="98000"/>
                    </a:srgbClr>
                  </a:glow>
                </a:effectLst>
                <a:latin typeface="Arial" charset="0"/>
                <a:cs typeface="Arial" charset="0"/>
              </a:rPr>
              <a:t>All </a:t>
            </a:r>
            <a:br>
              <a:rPr lang="en-US" sz="3200" b="1" dirty="0" smtClean="0">
                <a:solidFill>
                  <a:srgbClr val="FFFFFF"/>
                </a:solidFill>
                <a:effectLst>
                  <a:glow rad="279400">
                    <a:srgbClr val="000000">
                      <a:alpha val="98000"/>
                    </a:srgbClr>
                  </a:glow>
                </a:effectLst>
                <a:latin typeface="Arial" charset="0"/>
                <a:cs typeface="Arial" charset="0"/>
              </a:rPr>
            </a:br>
            <a:r>
              <a:rPr lang="en-US" sz="3200" b="1" dirty="0" smtClean="0">
                <a:solidFill>
                  <a:srgbClr val="FFFFFF"/>
                </a:solidFill>
                <a:effectLst>
                  <a:glow rad="279400">
                    <a:srgbClr val="000000">
                      <a:alpha val="98000"/>
                    </a:srgbClr>
                  </a:glow>
                </a:effectLst>
                <a:latin typeface="Arial" charset="0"/>
                <a:cs typeface="Arial" charset="0"/>
              </a:rPr>
              <a:t>Israel</a:t>
            </a: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3" name="Text Box 8"/>
          <p:cNvSpPr txBox="1">
            <a:spLocks noChangeArrowheads="1"/>
          </p:cNvSpPr>
          <p:nvPr/>
        </p:nvSpPr>
        <p:spPr bwMode="auto">
          <a:xfrm>
            <a:off x="2492683" y="77458"/>
            <a:ext cx="307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Cushan-Rishathaim</a:t>
            </a:r>
            <a:endParaRPr lang="en-US" b="1" dirty="0" smtClean="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507628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22" grpId="0"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39797" y="1597557"/>
            <a:ext cx="5772500" cy="1907643"/>
          </a:xfrm>
          <a:prstGeom prst="wedgeRoundRectCallout">
            <a:avLst>
              <a:gd name="adj1" fmla="val 46274"/>
              <a:gd name="adj2" fmla="val 85213"/>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187457" y="1700933"/>
            <a:ext cx="5485681"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But when the people of Israel cried out to the L</a:t>
            </a:r>
            <a:r>
              <a:rPr lang="en-US" sz="2800" b="1" dirty="0">
                <a:solidFill>
                  <a:srgbClr val="000000"/>
                </a:solidFill>
                <a:latin typeface="Arial"/>
                <a:cs typeface="Arial"/>
              </a:rPr>
              <a:t>ORD</a:t>
            </a:r>
            <a:r>
              <a:rPr lang="en-US" sz="3200" b="1" dirty="0">
                <a:solidFill>
                  <a:srgbClr val="000000"/>
                </a:solidFill>
                <a:latin typeface="Arial"/>
                <a:cs typeface="Arial"/>
              </a:rPr>
              <a:t> for help</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(3:9a).</a:t>
            </a:r>
          </a:p>
        </p:txBody>
      </p:sp>
    </p:spTree>
    <p:extLst>
      <p:ext uri="{BB962C8B-B14F-4D97-AF65-F5344CB8AC3E}">
        <p14:creationId xmlns:p14="http://schemas.microsoft.com/office/powerpoint/2010/main" val="3689756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67023"/>
            <a:ext cx="9144000" cy="4890977"/>
          </a:xfrm>
          <a:prstGeom prst="rect">
            <a:avLst/>
          </a:prstGeom>
        </p:spPr>
      </p:pic>
      <p:sp>
        <p:nvSpPr>
          <p:cNvPr id="900098" name="Rectangle 2"/>
          <p:cNvSpPr>
            <a:spLocks noGrp="1" noChangeArrowheads="1"/>
          </p:cNvSpPr>
          <p:nvPr>
            <p:ph type="ctrTitle"/>
          </p:nvPr>
        </p:nvSpPr>
        <p:spPr>
          <a:xfrm>
            <a:off x="-14428" y="-246531"/>
            <a:ext cx="9144000" cy="221355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Second Law of Thermodynamics</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28" y="1675041"/>
            <a:ext cx="9144000" cy="111001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The world is winding down</a:t>
            </a:r>
            <a:r>
              <a:rPr lang="is-IS" b="1" dirty="0" smtClean="0">
                <a:effectLst>
                  <a:glow rad="127000">
                    <a:schemeClr val="tx1"/>
                  </a:glow>
                </a:effectLst>
                <a:latin typeface="Arial" charset="0"/>
                <a:ea typeface="ＭＳ Ｐゴシック" charset="0"/>
                <a:cs typeface="ＭＳ Ｐゴシック" charset="0"/>
              </a:rPr>
              <a:t>…</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8579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0" y="2287181"/>
            <a:ext cx="524192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93098" y="2320896"/>
            <a:ext cx="5148828" cy="255454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the L</a:t>
            </a:r>
            <a:r>
              <a:rPr lang="en-US" sz="2800" b="1" dirty="0">
                <a:solidFill>
                  <a:srgbClr val="000000"/>
                </a:solidFill>
                <a:latin typeface="Arial"/>
                <a:cs typeface="Arial"/>
              </a:rPr>
              <a:t>ORD</a:t>
            </a:r>
            <a:r>
              <a:rPr lang="en-US" sz="3200" b="1" dirty="0">
                <a:solidFill>
                  <a:srgbClr val="000000"/>
                </a:solidFill>
                <a:latin typeface="Arial"/>
                <a:cs typeface="Arial"/>
              </a:rPr>
              <a:t> raised up a rescuer to save them. His name was Othniel, the son of Caleb</a:t>
            </a:r>
            <a:r>
              <a:rPr lang="uk-UA" sz="3200" b="1" dirty="0">
                <a:solidFill>
                  <a:srgbClr val="000000"/>
                </a:solidFill>
                <a:latin typeface="Arial"/>
                <a:cs typeface="Arial"/>
              </a:rPr>
              <a:t>'</a:t>
            </a:r>
            <a:r>
              <a:rPr lang="en-US" sz="3200" b="1" dirty="0">
                <a:solidFill>
                  <a:srgbClr val="000000"/>
                </a:solidFill>
                <a:latin typeface="Arial"/>
                <a:cs typeface="Arial"/>
              </a:rPr>
              <a:t>s younger brother, Kenaz</a:t>
            </a:r>
            <a:r>
              <a:rPr lang="ru-RU" sz="3200" b="1" dirty="0">
                <a:solidFill>
                  <a:srgbClr val="000000"/>
                </a:solidFill>
                <a:latin typeface="Arial"/>
                <a:cs typeface="Arial"/>
              </a:rPr>
              <a:t>"</a:t>
            </a:r>
            <a:r>
              <a:rPr lang="en-US" sz="3200" b="1" dirty="0">
                <a:solidFill>
                  <a:srgbClr val="000000"/>
                </a:solidFill>
                <a:latin typeface="Arial"/>
                <a:cs typeface="Arial"/>
              </a:rPr>
              <a:t> (3:9b).</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3807420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41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kind of leader?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rot="20913353">
            <a:off x="2217876" y="1194344"/>
            <a:ext cx="5011891" cy="5455120"/>
          </a:xfrm>
          <a:prstGeom prst="rect">
            <a:avLst/>
          </a:prstGeom>
        </p:spPr>
      </p:pic>
    </p:spTree>
    <p:extLst>
      <p:ext uri="{BB962C8B-B14F-4D97-AF65-F5344CB8AC3E}">
        <p14:creationId xmlns:p14="http://schemas.microsoft.com/office/powerpoint/2010/main" val="28254500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ctr"/>
          <a:lstStyle/>
          <a:p>
            <a:pPr>
              <a:defRPr/>
            </a:pPr>
            <a:r>
              <a:rPr lang="en-US" sz="2800" b="1" dirty="0" smtClean="0">
                <a:effectLst>
                  <a:glow rad="127000">
                    <a:schemeClr val="tx1"/>
                  </a:glow>
                </a:effectLst>
                <a:latin typeface="Arial" charset="0"/>
                <a:ea typeface="ＭＳ Ｐゴシック" charset="0"/>
                <a:cs typeface="ＭＳ Ｐゴシック" charset="0"/>
              </a:rPr>
              <a:t>Things started well. Othniel was the best judge.</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956" y="859195"/>
            <a:ext cx="9254586" cy="5608279"/>
          </a:xfrm>
          <a:prstGeom prst="rect">
            <a:avLst/>
          </a:prstGeom>
        </p:spPr>
      </p:pic>
    </p:spTree>
    <p:extLst>
      <p:ext uri="{BB962C8B-B14F-4D97-AF65-F5344CB8AC3E}">
        <p14:creationId xmlns:p14="http://schemas.microsoft.com/office/powerpoint/2010/main" val="3922704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49490" y="29469"/>
            <a:ext cx="4594510" cy="4918528"/>
          </a:xfrm>
          <a:effectLst>
            <a:outerShdw blurRad="63500" dist="35921" dir="2700000" algn="ctr" rotWithShape="0">
              <a:schemeClr val="tx2">
                <a:alpha val="74998"/>
              </a:schemeClr>
            </a:outerShdw>
          </a:effectLst>
          <a:extLst/>
        </p:spPr>
        <p:txBody>
          <a:bodyPr anchor="t"/>
          <a:lstStyle/>
          <a:p>
            <a:r>
              <a:rPr lang="ru-RU" sz="3600" b="1" dirty="0" smtClean="0">
                <a:effectLst>
                  <a:glow rad="127000">
                    <a:schemeClr val="tx1"/>
                  </a:glow>
                </a:effectLst>
                <a:latin typeface="Arial" charset="0"/>
                <a:ea typeface="ＭＳ Ｐゴシック" charset="0"/>
                <a:cs typeface="ＭＳ Ｐゴシック" charset="0"/>
              </a:rPr>
              <a:t>"</a:t>
            </a:r>
            <a:r>
              <a:rPr lang="en-US" sz="3600" b="1"/>
              <a:t>God raised up Caleb</a:t>
            </a:r>
            <a:r>
              <a:rPr lang="uk-UA" sz="3600" b="1"/>
              <a:t>'</a:t>
            </a:r>
            <a:r>
              <a:rPr lang="en-US" sz="3600" b="1"/>
              <a:t>s son-in-law Othniel to deliver the nation. His name means </a:t>
            </a:r>
            <a:br>
              <a:rPr lang="en-US" sz="3600" b="1"/>
            </a:br>
            <a:r>
              <a:rPr lang="uk-UA" sz="3600" b="1">
                <a:solidFill>
                  <a:srgbClr val="FFFF00"/>
                </a:solidFill>
              </a:rPr>
              <a:t>'</a:t>
            </a:r>
            <a:r>
              <a:rPr lang="en-US" sz="3600" b="1">
                <a:solidFill>
                  <a:srgbClr val="FFFF00"/>
                </a:solidFill>
              </a:rPr>
              <a:t>God is might,</a:t>
            </a:r>
            <a:r>
              <a:rPr lang="uk-UA" sz="3600" b="1">
                <a:solidFill>
                  <a:srgbClr val="FFFF00"/>
                </a:solidFill>
              </a:rPr>
              <a:t>'</a:t>
            </a:r>
            <a:r>
              <a:rPr lang="en-US" sz="3600" b="1">
                <a:solidFill>
                  <a:srgbClr val="FFFF00"/>
                </a:solidFill>
              </a:rPr>
              <a:t> </a:t>
            </a:r>
            <a:r>
              <a:rPr lang="en-US" sz="3600" b="1"/>
              <a:t>and he lived up to his name</a:t>
            </a:r>
            <a:r>
              <a:rPr lang="ru-RU" sz="3600" b="1"/>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31196" r="32555"/>
          <a:stretch/>
        </p:blipFill>
        <p:spPr>
          <a:xfrm>
            <a:off x="0" y="29469"/>
            <a:ext cx="4378884" cy="6902824"/>
          </a:xfrm>
          <a:prstGeom prst="rect">
            <a:avLst/>
          </a:prstGeom>
        </p:spPr>
      </p:pic>
      <p:sp>
        <p:nvSpPr>
          <p:cNvPr id="5" name="Rectangle 2"/>
          <p:cNvSpPr txBox="1">
            <a:spLocks noChangeArrowheads="1"/>
          </p:cNvSpPr>
          <p:nvPr/>
        </p:nvSpPr>
        <p:spPr bwMode="auto">
          <a:xfrm>
            <a:off x="4549490" y="5857973"/>
            <a:ext cx="4594510" cy="10743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i="1"/>
              <a:t>Wiersbe</a:t>
            </a:r>
            <a:r>
              <a:rPr lang="uk-UA" sz="2400" b="1" i="1"/>
              <a:t>'</a:t>
            </a:r>
            <a:r>
              <a:rPr lang="en-US" sz="2400" b="1" i="1"/>
              <a:t>s Expository Outlines on the Old Testament </a:t>
            </a:r>
            <a:endParaRPr lang="en-US" sz="2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9934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06793" y="49784"/>
            <a:ext cx="5637207" cy="6808216"/>
          </a:xfrm>
          <a:effectLst>
            <a:outerShdw blurRad="63500" dist="35921" dir="2700000" algn="ctr" rotWithShape="0">
              <a:schemeClr val="tx2">
                <a:alpha val="74998"/>
              </a:schemeClr>
            </a:outerShdw>
          </a:effectLst>
          <a:ex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Spirit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came upon him, and he became Israel</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judge. He went to war against King Cushan-rishathaim of Aram, and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gave Othniel victory over him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(3:10 NLT).</a:t>
            </a:r>
          </a:p>
        </p:txBody>
      </p:sp>
      <p:pic>
        <p:nvPicPr>
          <p:cNvPr id="2" name="Picture 1"/>
          <p:cNvPicPr>
            <a:picLocks noChangeAspect="1"/>
          </p:cNvPicPr>
          <p:nvPr/>
        </p:nvPicPr>
        <p:blipFill>
          <a:blip r:embed="rId3"/>
          <a:stretch>
            <a:fillRect/>
          </a:stretch>
        </p:blipFill>
        <p:spPr>
          <a:xfrm>
            <a:off x="0" y="156374"/>
            <a:ext cx="3348050" cy="3861418"/>
          </a:xfrm>
          <a:prstGeom prst="rect">
            <a:avLst/>
          </a:prstGeom>
        </p:spPr>
      </p:pic>
    </p:spTree>
    <p:extLst>
      <p:ext uri="{BB962C8B-B14F-4D97-AF65-F5344CB8AC3E}">
        <p14:creationId xmlns:p14="http://schemas.microsoft.com/office/powerpoint/2010/main" val="1166451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r="1067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Othniel judge (3:7-11)?</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244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smtClean="0">
                <a:solidFill>
                  <a:srgbClr val="FFFFFF"/>
                </a:solidFill>
                <a:effectLst>
                  <a:glow rad="279400">
                    <a:srgbClr val="000000">
                      <a:alpha val="98000"/>
                    </a:srgbClr>
                  </a:glow>
                </a:effectLst>
                <a:latin typeface="Arial" charset="0"/>
                <a:cs typeface="Arial" charset="0"/>
              </a:rPr>
              <a:t>Othniel</a:t>
            </a:r>
          </a:p>
        </p:txBody>
      </p:sp>
      <p:sp>
        <p:nvSpPr>
          <p:cNvPr id="21" name="Text Box 7"/>
          <p:cNvSpPr txBox="1">
            <a:spLocks noChangeArrowheads="1"/>
          </p:cNvSpPr>
          <p:nvPr/>
        </p:nvSpPr>
        <p:spPr bwMode="auto">
          <a:xfrm>
            <a:off x="2545757" y="2276753"/>
            <a:ext cx="1257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200" b="1" dirty="0" smtClean="0">
                <a:solidFill>
                  <a:srgbClr val="FFFFFF"/>
                </a:solidFill>
                <a:effectLst>
                  <a:glow rad="279400">
                    <a:srgbClr val="000000">
                      <a:alpha val="98000"/>
                    </a:srgbClr>
                  </a:glow>
                </a:effectLst>
                <a:latin typeface="Arial" charset="0"/>
                <a:cs typeface="Arial" charset="0"/>
              </a:rPr>
              <a:t>All </a:t>
            </a:r>
            <a:br>
              <a:rPr lang="en-US" sz="3200" b="1" dirty="0" smtClean="0">
                <a:solidFill>
                  <a:srgbClr val="FFFFFF"/>
                </a:solidFill>
                <a:effectLst>
                  <a:glow rad="279400">
                    <a:srgbClr val="000000">
                      <a:alpha val="98000"/>
                    </a:srgbClr>
                  </a:glow>
                </a:effectLst>
                <a:latin typeface="Arial" charset="0"/>
                <a:cs typeface="Arial" charset="0"/>
              </a:rPr>
            </a:br>
            <a:r>
              <a:rPr lang="en-US" sz="3200" b="1" dirty="0" smtClean="0">
                <a:solidFill>
                  <a:srgbClr val="FFFFFF"/>
                </a:solidFill>
                <a:effectLst>
                  <a:glow rad="279400">
                    <a:srgbClr val="000000">
                      <a:alpha val="98000"/>
                    </a:srgbClr>
                  </a:glow>
                </a:effectLst>
                <a:latin typeface="Arial" charset="0"/>
                <a:cs typeface="Arial" charset="0"/>
              </a:rPr>
              <a:t>Israel</a:t>
            </a: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3" name="Text Box 8"/>
          <p:cNvSpPr txBox="1">
            <a:spLocks noChangeArrowheads="1"/>
          </p:cNvSpPr>
          <p:nvPr/>
        </p:nvSpPr>
        <p:spPr bwMode="auto">
          <a:xfrm>
            <a:off x="2492683" y="77458"/>
            <a:ext cx="307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Cushan-Rishathaim</a:t>
            </a:r>
            <a:endParaRPr lang="en-US" b="1" dirty="0" smtClean="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9438485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2438400" y="381000"/>
            <a:ext cx="6670500" cy="1842875"/>
          </a:xfrm>
          <a:prstGeom prst="wedgeRoundRectCallout">
            <a:avLst>
              <a:gd name="adj1" fmla="val -59078"/>
              <a:gd name="adj2" fmla="val 1304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2640920" y="482010"/>
            <a:ext cx="6323669"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So there was peace in the land for forty years. Then Othniel son of Kenaz died</a:t>
            </a:r>
            <a:r>
              <a:rPr lang="ru-RU" sz="3200" b="1" dirty="0">
                <a:solidFill>
                  <a:srgbClr val="000000"/>
                </a:solidFill>
                <a:latin typeface="Arial"/>
                <a:cs typeface="Arial"/>
              </a:rPr>
              <a:t>"</a:t>
            </a:r>
            <a:r>
              <a:rPr lang="en-US" sz="3200" b="1" dirty="0">
                <a:solidFill>
                  <a:srgbClr val="000000"/>
                </a:solidFill>
                <a:latin typeface="Arial"/>
                <a:cs typeface="Arial"/>
              </a:rPr>
              <a:t> (3:11).</a:t>
            </a:r>
          </a:p>
        </p:txBody>
      </p:sp>
    </p:spTree>
    <p:extLst>
      <p:ext uri="{BB962C8B-B14F-4D97-AF65-F5344CB8AC3E}">
        <p14:creationId xmlns:p14="http://schemas.microsoft.com/office/powerpoint/2010/main" val="3577041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5000"/>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80062"/>
          </a:xfrm>
          <a:effectLst>
            <a:outerShdw blurRad="63500" dist="35921" dir="2700000" algn="ctr" rotWithShape="0">
              <a:schemeClr val="tx2">
                <a:alpha val="74998"/>
              </a:schemeClr>
            </a:outerShdw>
          </a:effectLst>
          <a:extLst/>
        </p:spPr>
        <p:txBody>
          <a:bodyPr anchor="t"/>
          <a:lstStyle/>
          <a:p>
            <a:pPr>
              <a:defRPr/>
            </a:pP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Stick-it-to-</a:t>
            </a:r>
            <a:r>
              <a:rPr lang="uk-UA"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em</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Ehud (Judges 3:12-30)</a:t>
            </a:r>
          </a:p>
        </p:txBody>
      </p:sp>
      <p:sp>
        <p:nvSpPr>
          <p:cNvPr id="5" name="Rectangle 2"/>
          <p:cNvSpPr txBox="1">
            <a:spLocks noChangeArrowheads="1"/>
          </p:cNvSpPr>
          <p:nvPr/>
        </p:nvSpPr>
        <p:spPr bwMode="auto">
          <a:xfrm>
            <a:off x="417286" y="4156514"/>
            <a:ext cx="4590143" cy="1576627"/>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Cycle 2</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9786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3371500" y="533400"/>
            <a:ext cx="5772500" cy="1880208"/>
          </a:xfrm>
          <a:prstGeom prst="wedgeRoundRectCallout">
            <a:avLst>
              <a:gd name="adj1" fmla="val -58833"/>
              <a:gd name="adj2" fmla="val 3293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2"/>
          <p:cNvSpPr txBox="1">
            <a:spLocks noChangeArrowheads="1"/>
          </p:cNvSpPr>
          <p:nvPr/>
        </p:nvSpPr>
        <p:spPr bwMode="auto">
          <a:xfrm>
            <a:off x="3526700" y="681450"/>
            <a:ext cx="5485681"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Once again the Israelites did evil in the L</a:t>
            </a:r>
            <a:r>
              <a:rPr lang="en-US" sz="2800" b="1" dirty="0">
                <a:solidFill>
                  <a:srgbClr val="000000"/>
                </a:solidFill>
                <a:latin typeface="Arial"/>
                <a:cs typeface="Arial"/>
              </a:rPr>
              <a:t>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(3:12a).</a:t>
            </a:r>
          </a:p>
        </p:txBody>
      </p:sp>
    </p:spTree>
    <p:extLst>
      <p:ext uri="{BB962C8B-B14F-4D97-AF65-F5344CB8AC3E}">
        <p14:creationId xmlns:p14="http://schemas.microsoft.com/office/powerpoint/2010/main" val="3520652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2655354" y="2804970"/>
            <a:ext cx="5771687" cy="2606392"/>
          </a:xfrm>
          <a:prstGeom prst="wedgeRoundRectCallout">
            <a:avLst>
              <a:gd name="adj1" fmla="val 2916"/>
              <a:gd name="adj2" fmla="val -56822"/>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2"/>
          <p:cNvSpPr txBox="1">
            <a:spLocks noChangeArrowheads="1"/>
          </p:cNvSpPr>
          <p:nvPr/>
        </p:nvSpPr>
        <p:spPr bwMode="auto">
          <a:xfrm>
            <a:off x="2834759" y="3053194"/>
            <a:ext cx="5540790" cy="2062103"/>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and the L</a:t>
            </a:r>
            <a:r>
              <a:rPr lang="en-US" sz="2800" b="1" dirty="0">
                <a:solidFill>
                  <a:srgbClr val="000000"/>
                </a:solidFill>
                <a:latin typeface="Arial"/>
                <a:cs typeface="Arial"/>
              </a:rPr>
              <a:t>ORD</a:t>
            </a:r>
            <a:r>
              <a:rPr lang="en-US" sz="3200" b="1" dirty="0">
                <a:solidFill>
                  <a:srgbClr val="000000"/>
                </a:solidFill>
                <a:latin typeface="Arial"/>
                <a:cs typeface="Arial"/>
              </a:rPr>
              <a:t> gave King Eglon of Moab control over Israel because of their evil</a:t>
            </a:r>
            <a:r>
              <a:rPr lang="ru-RU" sz="3200" b="1" dirty="0">
                <a:solidFill>
                  <a:srgbClr val="000000"/>
                </a:solidFill>
                <a:latin typeface="Arial"/>
                <a:cs typeface="Arial"/>
              </a:rPr>
              <a:t>"</a:t>
            </a:r>
            <a:r>
              <a:rPr lang="en-US" sz="3200" b="1" dirty="0">
                <a:solidFill>
                  <a:srgbClr val="000000"/>
                </a:solidFill>
                <a:latin typeface="Arial"/>
                <a:cs typeface="Arial"/>
              </a:rPr>
              <a:t> (3:12b).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Tree>
    <p:extLst>
      <p:ext uri="{BB962C8B-B14F-4D97-AF65-F5344CB8AC3E}">
        <p14:creationId xmlns:p14="http://schemas.microsoft.com/office/powerpoint/2010/main" val="3914823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Second Law of Thermodynamics</a:t>
            </a:r>
          </a:p>
        </p:txBody>
      </p:sp>
      <p:pic>
        <p:nvPicPr>
          <p:cNvPr id="4" name="Picture 3"/>
          <p:cNvPicPr>
            <a:picLocks noChangeAspect="1"/>
          </p:cNvPicPr>
          <p:nvPr/>
        </p:nvPicPr>
        <p:blipFill>
          <a:blip r:embed="rId3"/>
          <a:stretch>
            <a:fillRect/>
          </a:stretch>
        </p:blipFill>
        <p:spPr>
          <a:xfrm>
            <a:off x="-230788" y="1717206"/>
            <a:ext cx="9482437" cy="3203526"/>
          </a:xfrm>
          <a:prstGeom prst="rect">
            <a:avLst/>
          </a:prstGeom>
        </p:spPr>
      </p:pic>
      <p:sp>
        <p:nvSpPr>
          <p:cNvPr id="5" name="Rectangle 2"/>
          <p:cNvSpPr txBox="1">
            <a:spLocks noChangeArrowheads="1"/>
          </p:cNvSpPr>
          <p:nvPr/>
        </p:nvSpPr>
        <p:spPr bwMode="auto">
          <a:xfrm>
            <a:off x="274190" y="1854618"/>
            <a:ext cx="8629886"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Work is generally required to produce order out of disorder, so energy must be used to produce a highly ordered state.</a:t>
            </a:r>
          </a:p>
        </p:txBody>
      </p:sp>
      <p:sp>
        <p:nvSpPr>
          <p:cNvPr id="6" name="Rectangle 2"/>
          <p:cNvSpPr txBox="1">
            <a:spLocks noChangeArrowheads="1"/>
          </p:cNvSpPr>
          <p:nvPr/>
        </p:nvSpPr>
        <p:spPr bwMode="auto">
          <a:xfrm rot="20817999">
            <a:off x="3405775" y="3327259"/>
            <a:ext cx="1962649" cy="540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254000">
                    <a:schemeClr val="bg1"/>
                  </a:glow>
                </a:effectLst>
                <a:latin typeface="Arial" charset="0"/>
                <a:ea typeface="ＭＳ Ｐゴシック" charset="0"/>
                <a:cs typeface="ＭＳ Ｐゴシック" charset="0"/>
              </a:rPr>
              <a:t>Work</a:t>
            </a:r>
          </a:p>
        </p:txBody>
      </p:sp>
      <p:sp>
        <p:nvSpPr>
          <p:cNvPr id="7" name="Rectangle 2"/>
          <p:cNvSpPr txBox="1">
            <a:spLocks noChangeArrowheads="1"/>
          </p:cNvSpPr>
          <p:nvPr/>
        </p:nvSpPr>
        <p:spPr bwMode="auto">
          <a:xfrm>
            <a:off x="0" y="5229190"/>
            <a:ext cx="8629886"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Is our world better or worse than twenty years ago?</a:t>
            </a:r>
          </a:p>
        </p:txBody>
      </p:sp>
    </p:spTree>
    <p:extLst>
      <p:ext uri="{BB962C8B-B14F-4D97-AF65-F5344CB8AC3E}">
        <p14:creationId xmlns:p14="http://schemas.microsoft.com/office/powerpoint/2010/main" val="8881246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Ehud</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Enemies</a:t>
            </a:r>
          </a:p>
        </p:txBody>
      </p:sp>
      <p:sp>
        <p:nvSpPr>
          <p:cNvPr id="12" name="Text Box 8"/>
          <p:cNvSpPr txBox="1">
            <a:spLocks noChangeArrowheads="1"/>
          </p:cNvSpPr>
          <p:nvPr/>
        </p:nvSpPr>
        <p:spPr bwMode="auto">
          <a:xfrm>
            <a:off x="4673486" y="2009347"/>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smtClean="0">
                <a:solidFill>
                  <a:srgbClr val="FFFFFF"/>
                </a:solidFill>
                <a:effectLst>
                  <a:glow rad="101600">
                    <a:srgbClr val="000000">
                      <a:alpha val="75000"/>
                    </a:srgbClr>
                  </a:glow>
                </a:effectLst>
                <a:latin typeface="Arial"/>
                <a:cs typeface="Arial"/>
              </a:rPr>
              <a:t>Israel</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3" name="Text Box 6"/>
          <p:cNvSpPr txBox="1">
            <a:spLocks noChangeArrowheads="1"/>
          </p:cNvSpPr>
          <p:nvPr/>
        </p:nvSpPr>
        <p:spPr bwMode="auto">
          <a:xfrm>
            <a:off x="6882377"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Ammon</a:t>
            </a:r>
            <a:endParaRPr 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Aram</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3695788" y="5988844"/>
            <a:ext cx="356672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Amalek</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Moab</a:t>
            </a:r>
            <a:endParaRPr lang="en-US" sz="3200" b="1"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75050" y="419295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Philistia</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smtClean="0">
                <a:solidFill>
                  <a:srgbClr val="FFFFFF"/>
                </a:solidFill>
                <a:effectLst>
                  <a:glow rad="101600">
                    <a:srgbClr val="000000">
                      <a:alpha val="75000"/>
                    </a:srgbClr>
                  </a:glow>
                </a:effectLst>
                <a:latin typeface="Arial"/>
                <a:cs typeface="Arial"/>
              </a:rPr>
              <a:t>Phoenicia</a:t>
            </a:r>
            <a:endParaRPr lang="en-US" sz="3200" b="1" dirty="0">
              <a:solidFill>
                <a:srgbClr val="FFFFFF"/>
              </a:solidFill>
              <a:effectLst>
                <a:glow rad="101600">
                  <a:srgbClr val="000000">
                    <a:alpha val="75000"/>
                  </a:srgbClr>
                </a:glow>
              </a:effectLst>
              <a:latin typeface="Arial"/>
              <a:cs typeface="Arial"/>
            </a:endParaRPr>
          </a:p>
        </p:txBody>
      </p:sp>
      <p:sp>
        <p:nvSpPr>
          <p:cNvPr id="20" name="Text Box 6"/>
          <p:cNvSpPr txBox="1">
            <a:spLocks noChangeArrowheads="1"/>
          </p:cNvSpPr>
          <p:nvPr/>
        </p:nvSpPr>
        <p:spPr bwMode="auto">
          <a:xfrm>
            <a:off x="6882377" y="3789829"/>
            <a:ext cx="1842397"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400" b="1" dirty="0" smtClean="0">
                <a:solidFill>
                  <a:srgbClr val="FFFFFF"/>
                </a:solidFill>
                <a:effectLst>
                  <a:glow rad="101600">
                    <a:srgbClr val="000000">
                      <a:alpha val="75000"/>
                    </a:srgbClr>
                  </a:glow>
                </a:effectLst>
                <a:latin typeface="Arial"/>
                <a:cs typeface="Arial"/>
              </a:rPr>
              <a:t>Invaders of Israel</a:t>
            </a:r>
            <a:endParaRPr lang="en-US" sz="2400" b="1" dirty="0">
              <a:solidFill>
                <a:srgbClr val="FFFFFF"/>
              </a:solidFill>
              <a:effectLst>
                <a:glow rad="101600">
                  <a:srgbClr val="000000">
                    <a:alpha val="75000"/>
                  </a:srgbClr>
                </a:glow>
              </a:effectLst>
              <a:latin typeface="Arial"/>
              <a:cs typeface="Arial"/>
            </a:endParaRPr>
          </a:p>
        </p:txBody>
      </p:sp>
      <p:sp>
        <p:nvSpPr>
          <p:cNvPr id="21" name="Line 40"/>
          <p:cNvSpPr>
            <a:spLocks noChangeShapeType="1"/>
          </p:cNvSpPr>
          <p:nvPr/>
        </p:nvSpPr>
        <p:spPr bwMode="auto">
          <a:xfrm rot="20390226">
            <a:off x="6345103" y="3477319"/>
            <a:ext cx="924707" cy="5076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2" name="Line 40"/>
          <p:cNvSpPr>
            <a:spLocks noChangeShapeType="1"/>
          </p:cNvSpPr>
          <p:nvPr/>
        </p:nvSpPr>
        <p:spPr bwMode="auto">
          <a:xfrm rot="20390226" flipH="1">
            <a:off x="6612059" y="3776497"/>
            <a:ext cx="17694" cy="11995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3" name="Line 40"/>
          <p:cNvSpPr>
            <a:spLocks noChangeShapeType="1"/>
          </p:cNvSpPr>
          <p:nvPr/>
        </p:nvSpPr>
        <p:spPr bwMode="auto">
          <a:xfrm rot="20390226" flipH="1">
            <a:off x="5208523" y="3973282"/>
            <a:ext cx="1275591" cy="185248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Text Box 6"/>
          <p:cNvSpPr txBox="1">
            <a:spLocks noChangeArrowheads="1"/>
          </p:cNvSpPr>
          <p:nvPr/>
        </p:nvSpPr>
        <p:spPr bwMode="auto">
          <a:xfrm>
            <a:off x="4451350" y="2719341"/>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400" b="1" dirty="0" smtClean="0">
                <a:solidFill>
                  <a:srgbClr val="FFFFFF"/>
                </a:solidFill>
                <a:effectLst>
                  <a:glow rad="101600">
                    <a:srgbClr val="000000">
                      <a:alpha val="75000"/>
                    </a:srgbClr>
                  </a:glow>
                </a:effectLst>
                <a:latin typeface="Arial"/>
                <a:cs typeface="Arial"/>
              </a:rPr>
              <a:t>Jericho (City of Palms)</a:t>
            </a:r>
            <a:endParaRPr lang="en-US" sz="2400" b="1" dirty="0">
              <a:solidFill>
                <a:srgbClr val="FFFFFF"/>
              </a:solidFill>
              <a:effectLst>
                <a:glow rad="101600">
                  <a:srgbClr val="000000">
                    <a:alpha val="75000"/>
                  </a:srgbClr>
                </a:glow>
              </a:effectLst>
              <a:latin typeface="Arial"/>
              <a:cs typeface="Arial"/>
            </a:endParaRPr>
          </a:p>
        </p:txBody>
      </p:sp>
      <p:pic>
        <p:nvPicPr>
          <p:cNvPr id="2" name="Picture 1"/>
          <p:cNvPicPr>
            <a:picLocks noChangeAspect="1"/>
          </p:cNvPicPr>
          <p:nvPr/>
        </p:nvPicPr>
        <p:blipFill>
          <a:blip r:embed="rId4"/>
          <a:stretch>
            <a:fillRect/>
          </a:stretch>
        </p:blipFill>
        <p:spPr>
          <a:xfrm>
            <a:off x="5892800" y="3154832"/>
            <a:ext cx="609600" cy="609600"/>
          </a:xfrm>
          <a:prstGeom prst="rect">
            <a:avLst/>
          </a:prstGeom>
        </p:spPr>
      </p:pic>
      <p:sp>
        <p:nvSpPr>
          <p:cNvPr id="28" name="Rounded Rectangular Callout 27"/>
          <p:cNvSpPr/>
          <p:nvPr/>
        </p:nvSpPr>
        <p:spPr>
          <a:xfrm>
            <a:off x="15369" y="1514972"/>
            <a:ext cx="4658118" cy="5343028"/>
          </a:xfrm>
          <a:prstGeom prst="wedgeRoundRectCallout">
            <a:avLst>
              <a:gd name="adj1" fmla="val 2916"/>
              <a:gd name="adj2" fmla="val -56822"/>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
          <p:cNvSpPr txBox="1">
            <a:spLocks noChangeArrowheads="1"/>
          </p:cNvSpPr>
          <p:nvPr/>
        </p:nvSpPr>
        <p:spPr bwMode="auto">
          <a:xfrm>
            <a:off x="246265" y="1580242"/>
            <a:ext cx="4427221" cy="4832093"/>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2800" b="1" dirty="0">
                <a:solidFill>
                  <a:srgbClr val="000000"/>
                </a:solidFill>
                <a:latin typeface="Arial"/>
                <a:cs typeface="Arial"/>
              </a:rPr>
              <a:t>"</a:t>
            </a:r>
            <a:r>
              <a:rPr lang="en-SG" sz="2800" b="1">
                <a:solidFill>
                  <a:srgbClr val="000000"/>
                </a:solidFill>
                <a:latin typeface="Arial"/>
                <a:cs typeface="Arial"/>
              </a:rPr>
              <a:t>Eglon enlisted the Ammonites and Amalekites as allies, and then he went out and defeated Israel, taking possession of Jericho, the city of palms.  </a:t>
            </a:r>
            <a:r>
              <a:rPr lang="en-SG" sz="2800" b="1" baseline="30000">
                <a:solidFill>
                  <a:srgbClr val="000000"/>
                </a:solidFill>
                <a:latin typeface="Arial"/>
                <a:cs typeface="Arial"/>
              </a:rPr>
              <a:t>14</a:t>
            </a:r>
            <a:r>
              <a:rPr lang="en-SG" sz="2800" b="1">
                <a:solidFill>
                  <a:srgbClr val="000000"/>
                </a:solidFill>
                <a:latin typeface="Arial"/>
                <a:cs typeface="Arial"/>
              </a:rPr>
              <a:t>And the Israelites served Eglon of Moab for eighteen years</a:t>
            </a:r>
            <a:r>
              <a:rPr lang="ru-RU" sz="2800" b="1" dirty="0">
                <a:solidFill>
                  <a:srgbClr val="000000"/>
                </a:solidFill>
                <a:latin typeface="Arial"/>
                <a:cs typeface="Arial"/>
              </a:rPr>
              <a:t>"</a:t>
            </a:r>
            <a:r>
              <a:rPr lang="en-US" sz="2800" b="1" dirty="0">
                <a:solidFill>
                  <a:srgbClr val="000000"/>
                </a:solidFill>
                <a:latin typeface="Arial"/>
                <a:cs typeface="Arial"/>
              </a:rPr>
              <a:t> </a:t>
            </a:r>
            <a:br>
              <a:rPr lang="en-US" sz="2800" b="1" dirty="0">
                <a:solidFill>
                  <a:srgbClr val="000000"/>
                </a:solidFill>
                <a:latin typeface="Arial"/>
                <a:cs typeface="Arial"/>
              </a:rPr>
            </a:br>
            <a:r>
              <a:rPr lang="en-US" sz="2800" b="1" dirty="0">
                <a:solidFill>
                  <a:srgbClr val="000000"/>
                </a:solidFill>
                <a:latin typeface="Arial"/>
                <a:cs typeface="Arial"/>
              </a:rPr>
              <a:t>(3:13-14 </a:t>
            </a:r>
            <a:r>
              <a:rPr lang="en-US" b="1" dirty="0">
                <a:solidFill>
                  <a:srgbClr val="000000"/>
                </a:solidFill>
                <a:latin typeface="Arial"/>
                <a:cs typeface="Arial"/>
              </a:rPr>
              <a:t>NLT</a:t>
            </a:r>
            <a:r>
              <a:rPr lang="en-US" sz="2800" b="1" dirty="0">
                <a:solidFill>
                  <a:srgbClr val="000000"/>
                </a:solidFill>
                <a:latin typeface="Arial"/>
                <a:cs typeface="Arial"/>
              </a:rPr>
              <a:t>).</a:t>
            </a:r>
          </a:p>
        </p:txBody>
      </p:sp>
    </p:spTree>
    <p:extLst>
      <p:ext uri="{BB962C8B-B14F-4D97-AF65-F5344CB8AC3E}">
        <p14:creationId xmlns:p14="http://schemas.microsoft.com/office/powerpoint/2010/main" val="10100687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22" presetClass="entr" presetSubtype="2"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22" presetClass="entr" presetSubtype="4"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0" grpId="0"/>
      <p:bldP spid="21"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39797" y="1597557"/>
            <a:ext cx="5772500" cy="1907643"/>
          </a:xfrm>
          <a:prstGeom prst="wedgeRoundRectCallout">
            <a:avLst>
              <a:gd name="adj1" fmla="val 46274"/>
              <a:gd name="adj2" fmla="val 85213"/>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187457" y="1700933"/>
            <a:ext cx="5485681"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But when the people of Israel cried out to the L</a:t>
            </a:r>
            <a:r>
              <a:rPr lang="en-US" sz="2800" b="1" dirty="0">
                <a:solidFill>
                  <a:srgbClr val="000000"/>
                </a:solidFill>
                <a:latin typeface="Arial"/>
                <a:cs typeface="Arial"/>
              </a:rPr>
              <a:t>ORD</a:t>
            </a:r>
            <a:r>
              <a:rPr lang="en-US" sz="3200" b="1" dirty="0">
                <a:solidFill>
                  <a:srgbClr val="000000"/>
                </a:solidFill>
                <a:latin typeface="Arial"/>
                <a:cs typeface="Arial"/>
              </a:rPr>
              <a:t> for help</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(3:15a).</a:t>
            </a:r>
          </a:p>
        </p:txBody>
      </p:sp>
    </p:spTree>
    <p:extLst>
      <p:ext uri="{BB962C8B-B14F-4D97-AF65-F5344CB8AC3E}">
        <p14:creationId xmlns:p14="http://schemas.microsoft.com/office/powerpoint/2010/main" val="3393785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0" y="1524000"/>
            <a:ext cx="5241926" cy="3366209"/>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93098" y="1563380"/>
            <a:ext cx="5148828" cy="304698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the L</a:t>
            </a:r>
            <a:r>
              <a:rPr lang="en-US" sz="2800" b="1" dirty="0">
                <a:solidFill>
                  <a:srgbClr val="000000"/>
                </a:solidFill>
                <a:latin typeface="Arial"/>
                <a:cs typeface="Arial"/>
              </a:rPr>
              <a:t>ORD</a:t>
            </a:r>
            <a:r>
              <a:rPr lang="en-US" sz="3200" b="1" dirty="0">
                <a:solidFill>
                  <a:srgbClr val="000000"/>
                </a:solidFill>
                <a:latin typeface="Arial"/>
                <a:cs typeface="Arial"/>
              </a:rPr>
              <a:t> raised up a rescuer to save them. His name was Ehud son of Gera, a left-handed man of the tribe of Benjamin</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(3:15b).</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2317872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682"/>
            <a:ext cx="9143999" cy="1080120"/>
          </a:xfrm>
          <a:solidFill>
            <a:schemeClr val="bg1"/>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Left-Handed People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3460" y="1000854"/>
            <a:ext cx="9176776" cy="3508767"/>
          </a:xfrm>
          <a:prstGeom prst="rect">
            <a:avLst/>
          </a:prstGeom>
        </p:spPr>
      </p:pic>
    </p:spTree>
    <p:extLst>
      <p:ext uri="{BB962C8B-B14F-4D97-AF65-F5344CB8AC3E}">
        <p14:creationId xmlns:p14="http://schemas.microsoft.com/office/powerpoint/2010/main" val="188862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687" b="11624"/>
          <a:stretch/>
        </p:blipFill>
        <p:spPr>
          <a:xfrm>
            <a:off x="43291" y="72149"/>
            <a:ext cx="9100709" cy="678585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77880"/>
            <a:ext cx="9143999" cy="1080120"/>
          </a:xfrm>
          <a:solidFill>
            <a:srgbClr val="FFFFFF"/>
          </a:solidFill>
          <a:effectLst/>
          <a:extLst/>
        </p:spPr>
        <p:txBody>
          <a:bodyPr/>
          <a:lstStyle/>
          <a:p>
            <a:pPr>
              <a:defRPr/>
            </a:pP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Oh, come </a:t>
            </a:r>
            <a:r>
              <a:rPr lang="en-US" b="1" i="1" dirty="0" smtClean="0">
                <a:solidFill>
                  <a:schemeClr val="tx2"/>
                </a:solidFill>
                <a:effectLst>
                  <a:glow rad="127000">
                    <a:schemeClr val="bg1"/>
                  </a:glow>
                </a:effectLst>
                <a:latin typeface="Arial" charset="0"/>
                <a:ea typeface="ＭＳ Ｐゴシック" charset="0"/>
                <a:cs typeface="ＭＳ Ｐゴシック" charset="0"/>
              </a:rPr>
              <a:t>ON!</a:t>
            </a:r>
            <a:r>
              <a:rPr lang="ru-RU"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878675">
            <a:off x="202961" y="2322833"/>
            <a:ext cx="2727508" cy="3344794"/>
          </a:xfrm>
          <a:prstGeom prst="rect">
            <a:avLst/>
          </a:prstGeom>
          <a:solidFill>
            <a:srgbClr val="FFFFFF"/>
          </a:solidFill>
          <a:ln w="38100" cmpd="sng">
            <a:solidFill>
              <a:srgbClr val="000000"/>
            </a:solidFill>
            <a:miter lim="800000"/>
            <a:headEnd/>
            <a:tailEnd/>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Chalkduster"/>
                <a:ea typeface="ＭＳ Ｐゴシック" charset="0"/>
                <a:cs typeface="Chalkduster"/>
              </a:rPr>
              <a:t>LEFT-HANDED</a:t>
            </a:r>
          </a:p>
          <a:p>
            <a:pPr>
              <a:defRPr/>
            </a:pPr>
            <a:r>
              <a:rPr lang="en-US" b="1" dirty="0">
                <a:solidFill>
                  <a:schemeClr val="tx2"/>
                </a:solidFill>
                <a:effectLst>
                  <a:glow rad="127000">
                    <a:schemeClr val="bg1"/>
                  </a:glow>
                </a:effectLst>
                <a:latin typeface="Chalkduster"/>
                <a:ea typeface="ＭＳ Ｐゴシック" charset="0"/>
                <a:cs typeface="Chalkduster"/>
              </a:rPr>
              <a:t>___</a:t>
            </a:r>
          </a:p>
          <a:p>
            <a:pPr>
              <a:defRPr/>
            </a:pPr>
            <a:r>
              <a:rPr lang="en-US" b="1" dirty="0">
                <a:solidFill>
                  <a:schemeClr val="tx2"/>
                </a:solidFill>
                <a:effectLst>
                  <a:glow rad="127000">
                    <a:schemeClr val="bg1"/>
                  </a:glow>
                </a:effectLst>
                <a:latin typeface="Chalkduster"/>
                <a:ea typeface="ＭＳ Ｐゴシック" charset="0"/>
                <a:cs typeface="Chalkduster"/>
              </a:rPr>
              <a:t>PLEASE HELP!</a:t>
            </a: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description"/>
          <p:cNvPicPr/>
          <p:nvPr/>
        </p:nvPicPr>
        <p:blipFill>
          <a:blip r:embed="rId2">
            <a:extLst>
              <a:ext uri="{28A0092B-C50C-407E-A947-70E740481C1C}">
                <a14:useLocalDpi xmlns:a14="http://schemas.microsoft.com/office/drawing/2010/main" val="0"/>
              </a:ext>
            </a:extLst>
          </a:blip>
          <a:srcRect/>
          <a:stretch>
            <a:fillRect/>
          </a:stretch>
        </p:blipFill>
        <p:spPr bwMode="auto">
          <a:xfrm>
            <a:off x="265387" y="454988"/>
            <a:ext cx="8700899" cy="5564812"/>
          </a:xfrm>
          <a:prstGeom prst="rect">
            <a:avLst/>
          </a:prstGeom>
          <a:noFill/>
          <a:ln>
            <a:noFill/>
          </a:ln>
        </p:spPr>
      </p:pic>
      <p:sp>
        <p:nvSpPr>
          <p:cNvPr id="2" name="Title 1"/>
          <p:cNvSpPr>
            <a:spLocks noGrp="1"/>
          </p:cNvSpPr>
          <p:nvPr>
            <p:ph type="title"/>
          </p:nvPr>
        </p:nvSpPr>
        <p:spPr>
          <a:xfrm>
            <a:off x="457200" y="66102"/>
            <a:ext cx="8229600" cy="749085"/>
          </a:xfrm>
        </p:spPr>
        <p:txBody>
          <a:bodyPr>
            <a:noAutofit/>
          </a:bodyPr>
          <a:lstStyle/>
          <a:p>
            <a:r>
              <a:rPr lang="en-US" sz="4800" b="1" dirty="0"/>
              <a:t>Left-handed Problems</a:t>
            </a:r>
            <a:endParaRPr lang="fa-IR" sz="4800" b="1" dirty="0"/>
          </a:p>
        </p:txBody>
      </p:sp>
      <p:sp>
        <p:nvSpPr>
          <p:cNvPr id="5" name="Title 1"/>
          <p:cNvSpPr txBox="1">
            <a:spLocks/>
          </p:cNvSpPr>
          <p:nvPr/>
        </p:nvSpPr>
        <p:spPr>
          <a:xfrm>
            <a:off x="0" y="6019800"/>
            <a:ext cx="9144000" cy="8382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Adapted from http://www.slideshare.net/srahimi69/new-microsoft-power-point-presentation-23985290</a:t>
            </a:r>
            <a:endParaRPr lang="fa-IR" dirty="0"/>
          </a:p>
        </p:txBody>
      </p:sp>
    </p:spTree>
    <p:extLst>
      <p:ext uri="{BB962C8B-B14F-4D97-AF65-F5344CB8AC3E}">
        <p14:creationId xmlns:p14="http://schemas.microsoft.com/office/powerpoint/2010/main" val="28590466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DEGH\Desktop\Left handed\260_scissors_ml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080419"/>
            <a:ext cx="3788054" cy="24661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Left-handed Problems</a:t>
            </a:r>
            <a:endParaRPr lang="fa-IR" dirty="0"/>
          </a:p>
        </p:txBody>
      </p:sp>
      <p:sp>
        <p:nvSpPr>
          <p:cNvPr id="3" name="Content Placeholder 2"/>
          <p:cNvSpPr>
            <a:spLocks noGrp="1"/>
          </p:cNvSpPr>
          <p:nvPr>
            <p:ph idx="1"/>
          </p:nvPr>
        </p:nvSpPr>
        <p:spPr>
          <a:xfrm>
            <a:off x="457200" y="1391662"/>
            <a:ext cx="8229600" cy="4525963"/>
          </a:xfrm>
        </p:spPr>
        <p:txBody>
          <a:bodyPr/>
          <a:lstStyle/>
          <a:p>
            <a:r>
              <a:rPr lang="en-US" dirty="0"/>
              <a:t>We have to use special </a:t>
            </a:r>
            <a:r>
              <a:rPr lang="ru-RU" dirty="0"/>
              <a:t>"</a:t>
            </a:r>
            <a:r>
              <a:rPr lang="en-US" dirty="0"/>
              <a:t>lefty</a:t>
            </a:r>
            <a:r>
              <a:rPr lang="ru-RU" dirty="0"/>
              <a:t>"</a:t>
            </a:r>
            <a:r>
              <a:rPr lang="en-US" dirty="0"/>
              <a:t> </a:t>
            </a:r>
            <a:r>
              <a:rPr lang="en-US" dirty="0" smtClean="0"/>
              <a:t>scissors</a:t>
            </a:r>
          </a:p>
          <a:p>
            <a:endParaRPr lang="fa-IR" dirty="0"/>
          </a:p>
        </p:txBody>
      </p:sp>
      <p:pic>
        <p:nvPicPr>
          <p:cNvPr id="2051" name="Picture 3" descr="C:\Users\SADEGH\Desktop\Left handed\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940" y="2743200"/>
            <a:ext cx="360904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DEGH\Desktop\Left handed\thCAGF8Y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314" y="4546600"/>
            <a:ext cx="2857500" cy="2057400"/>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y 7"/>
          <p:cNvSpPr/>
          <p:nvPr/>
        </p:nvSpPr>
        <p:spPr>
          <a:xfrm>
            <a:off x="1016000" y="4572000"/>
            <a:ext cx="2590800" cy="2057400"/>
          </a:xfrm>
          <a:prstGeom prst="mathMultiply">
            <a:avLst>
              <a:gd name="adj1" fmla="val 900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a:endParaRPr lang="fa-IR">
              <a:solidFill>
                <a:srgbClr val="C00000"/>
              </a:solidFill>
              <a:latin typeface="Arial"/>
            </a:endParaRPr>
          </a:p>
        </p:txBody>
      </p:sp>
    </p:spTree>
    <p:extLst>
      <p:ext uri="{BB962C8B-B14F-4D97-AF65-F5344CB8AC3E}">
        <p14:creationId xmlns:p14="http://schemas.microsoft.com/office/powerpoint/2010/main" val="24324312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Left-handed Problems</a:t>
            </a:r>
            <a:endParaRPr lang="fa-IR" dirty="0"/>
          </a:p>
        </p:txBody>
      </p:sp>
      <p:sp>
        <p:nvSpPr>
          <p:cNvPr id="3" name="Content Placeholder 2"/>
          <p:cNvSpPr>
            <a:spLocks noGrp="1"/>
          </p:cNvSpPr>
          <p:nvPr>
            <p:ph idx="1"/>
          </p:nvPr>
        </p:nvSpPr>
        <p:spPr/>
        <p:txBody>
          <a:bodyPr/>
          <a:lstStyle/>
          <a:p>
            <a:r>
              <a:rPr lang="en-US" dirty="0" smtClean="0"/>
              <a:t>Suitable Chair</a:t>
            </a:r>
          </a:p>
          <a:p>
            <a:endParaRPr lang="fa-IR" dirty="0"/>
          </a:p>
        </p:txBody>
      </p:sp>
      <p:pic>
        <p:nvPicPr>
          <p:cNvPr id="3074" name="Picture 2" descr="C:\Users\SADEGH\Desktop\Left handed\rut_eo1_bl_ltab_gg_blue_ergonomic_shell_ch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590800"/>
            <a:ext cx="4016375" cy="4016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ADEGH\Desktop\Left handed\thCA1FJHE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3265714" cy="3697035"/>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152400" y="2576286"/>
            <a:ext cx="4419600" cy="3048000"/>
          </a:xfrm>
          <a:prstGeom prst="mathMultiply">
            <a:avLst>
              <a:gd name="adj1" fmla="val 900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a:endParaRPr lang="fa-IR">
              <a:solidFill>
                <a:srgbClr val="C00000"/>
              </a:solidFill>
              <a:latin typeface="Arial"/>
            </a:endParaRPr>
          </a:p>
        </p:txBody>
      </p:sp>
    </p:spTree>
    <p:extLst>
      <p:ext uri="{BB962C8B-B14F-4D97-AF65-F5344CB8AC3E}">
        <p14:creationId xmlns:p14="http://schemas.microsoft.com/office/powerpoint/2010/main" val="35513251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Left-handed Problems</a:t>
            </a:r>
            <a:endParaRPr lang="fa-IR" dirty="0"/>
          </a:p>
        </p:txBody>
      </p:sp>
      <p:sp>
        <p:nvSpPr>
          <p:cNvPr id="3" name="Content Placeholder 2"/>
          <p:cNvSpPr>
            <a:spLocks noGrp="1"/>
          </p:cNvSpPr>
          <p:nvPr>
            <p:ph idx="1"/>
          </p:nvPr>
        </p:nvSpPr>
        <p:spPr>
          <a:xfrm>
            <a:off x="457200" y="1600200"/>
            <a:ext cx="8229600" cy="712657"/>
          </a:xfrm>
        </p:spPr>
        <p:txBody>
          <a:bodyPr/>
          <a:lstStyle/>
          <a:p>
            <a:r>
              <a:rPr lang="en-US" dirty="0" smtClean="0"/>
              <a:t>Confusing to use metro tickets</a:t>
            </a:r>
            <a:endParaRPr lang="fa-IR" dirty="0"/>
          </a:p>
        </p:txBody>
      </p:sp>
      <p:pic>
        <p:nvPicPr>
          <p:cNvPr id="4098" name="Picture 2" descr="C:\Users\SADEGH\Desktop\Left handed\thCAB7BB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08" y="2123279"/>
            <a:ext cx="8355390" cy="47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1507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fontScale="90000"/>
          </a:bodyPr>
          <a:lstStyle/>
          <a:p>
            <a:r>
              <a:rPr lang="en-US" b="1" dirty="0">
                <a:solidFill>
                  <a:schemeClr val="bg1"/>
                </a:solidFill>
              </a:rPr>
              <a:t>How </a:t>
            </a:r>
            <a:r>
              <a:rPr lang="en-US" b="1" dirty="0" smtClean="0">
                <a:solidFill>
                  <a:schemeClr val="bg1"/>
                </a:solidFill>
              </a:rPr>
              <a:t>Lefty </a:t>
            </a:r>
            <a:r>
              <a:rPr lang="en-US" b="1" dirty="0">
                <a:solidFill>
                  <a:schemeClr val="bg1"/>
                </a:solidFill>
              </a:rPr>
              <a:t>Are You?</a:t>
            </a:r>
            <a:br>
              <a:rPr lang="en-US" b="1" dirty="0">
                <a:solidFill>
                  <a:schemeClr val="bg1"/>
                </a:solidFill>
              </a:rPr>
            </a:br>
            <a:r>
              <a:rPr lang="en-US" b="1" dirty="0">
                <a:solidFill>
                  <a:schemeClr val="bg1"/>
                </a:solidFill>
              </a:rPr>
              <a:t>You may be more </a:t>
            </a:r>
            <a:r>
              <a:rPr lang="en-US" b="1" dirty="0" smtClean="0">
                <a:solidFill>
                  <a:schemeClr val="bg1"/>
                </a:solidFill>
              </a:rPr>
              <a:t>lefty </a:t>
            </a:r>
            <a:r>
              <a:rPr lang="en-US" b="1" dirty="0">
                <a:solidFill>
                  <a:schemeClr val="bg1"/>
                </a:solidFill>
              </a:rPr>
              <a:t>than you think</a:t>
            </a:r>
            <a:r>
              <a:rPr lang="en-US" dirty="0">
                <a:solidFill>
                  <a:schemeClr val="bg1"/>
                </a:solidFill>
              </a:rPr>
              <a:t/>
            </a:r>
            <a:br>
              <a:rPr lang="en-US" dirty="0">
                <a:solidFill>
                  <a:schemeClr val="bg1"/>
                </a:solidFill>
              </a:rPr>
            </a:br>
            <a:endParaRPr lang="fa-IR" dirty="0">
              <a:solidFill>
                <a:schemeClr val="bg1"/>
              </a:solidFill>
            </a:endParaRPr>
          </a:p>
        </p:txBody>
      </p:sp>
      <p:sp>
        <p:nvSpPr>
          <p:cNvPr id="3" name="Content Placeholder 2"/>
          <p:cNvSpPr>
            <a:spLocks noGrp="1"/>
          </p:cNvSpPr>
          <p:nvPr>
            <p:ph idx="1"/>
          </p:nvPr>
        </p:nvSpPr>
        <p:spPr/>
        <p:txBody>
          <a:bodyPr/>
          <a:lstStyle/>
          <a:p>
            <a:endParaRPr lang="en-US" dirty="0" smtClean="0">
              <a:solidFill>
                <a:schemeClr val="bg1"/>
              </a:solidFill>
            </a:endParaRPr>
          </a:p>
          <a:p>
            <a:pPr marL="0" indent="0">
              <a:buNone/>
            </a:pPr>
            <a:r>
              <a:rPr lang="en-US" dirty="0">
                <a:solidFill>
                  <a:schemeClr val="bg1"/>
                </a:solidFill>
              </a:rPr>
              <a:t>Are you left-eared? </a:t>
            </a:r>
            <a:endParaRPr lang="en-US" dirty="0" smtClean="0">
              <a:solidFill>
                <a:schemeClr val="bg1"/>
              </a:solidFill>
            </a:endParaRPr>
          </a:p>
          <a:p>
            <a:pPr marL="0" indent="0">
              <a:buNone/>
            </a:pPr>
            <a:r>
              <a:rPr lang="en-US" dirty="0" smtClean="0">
                <a:solidFill>
                  <a:schemeClr val="bg1"/>
                </a:solidFill>
              </a:rPr>
              <a:t>Left </a:t>
            </a:r>
            <a:r>
              <a:rPr lang="en-US" dirty="0">
                <a:solidFill>
                  <a:schemeClr val="bg1"/>
                </a:solidFill>
              </a:rPr>
              <a:t>eyed? </a:t>
            </a:r>
            <a:endParaRPr lang="en-US" dirty="0" smtClean="0">
              <a:solidFill>
                <a:schemeClr val="bg1"/>
              </a:solidFill>
            </a:endParaRPr>
          </a:p>
          <a:p>
            <a:pPr marL="0" indent="0">
              <a:buNone/>
            </a:pPr>
            <a:r>
              <a:rPr lang="en-US" dirty="0" smtClean="0">
                <a:solidFill>
                  <a:schemeClr val="bg1"/>
                </a:solidFill>
              </a:rPr>
              <a:t>Here </a:t>
            </a:r>
            <a:r>
              <a:rPr lang="en-US" dirty="0">
                <a:solidFill>
                  <a:schemeClr val="bg1"/>
                </a:solidFill>
              </a:rPr>
              <a:t>is a simple test you can apply to yourself.</a:t>
            </a:r>
            <a:endParaRPr lang="fa-IR" dirty="0">
              <a:solidFill>
                <a:schemeClr val="bg1"/>
              </a:solidFill>
            </a:endParaRPr>
          </a:p>
        </p:txBody>
      </p:sp>
    </p:spTree>
    <p:extLst>
      <p:ext uri="{BB962C8B-B14F-4D97-AF65-F5344CB8AC3E}">
        <p14:creationId xmlns:p14="http://schemas.microsoft.com/office/powerpoint/2010/main" val="32584498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79176"/>
            <a:ext cx="9144000" cy="5378824"/>
          </a:xfrm>
          <a:prstGeom prst="rect">
            <a:avLst/>
          </a:prstGeom>
        </p:spPr>
      </p:pic>
      <p:sp>
        <p:nvSpPr>
          <p:cNvPr id="900098" name="Rectangle 2"/>
          <p:cNvSpPr>
            <a:spLocks noGrp="1" noChangeArrowheads="1"/>
          </p:cNvSpPr>
          <p:nvPr>
            <p:ph type="ctrTitle"/>
          </p:nvPr>
        </p:nvSpPr>
        <p:spPr>
          <a:xfrm>
            <a:off x="0" y="20338"/>
            <a:ext cx="9144000" cy="2213554"/>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How can you prevent the Second Law of Thermodynamics from </a:t>
            </a:r>
            <a:r>
              <a:rPr lang="en-US" b="1" dirty="0">
                <a:solidFill>
                  <a:srgbClr val="FFFF00"/>
                </a:solidFill>
                <a:effectLst>
                  <a:glow rad="127000">
                    <a:schemeClr val="tx1"/>
                  </a:glow>
                </a:effectLst>
                <a:latin typeface="Arial" charset="0"/>
                <a:ea typeface="ＭＳ Ｐゴシック" charset="0"/>
                <a:cs typeface="ＭＳ Ｐゴシック" charset="0"/>
              </a:rPr>
              <a:t>hurting</a:t>
            </a:r>
            <a:r>
              <a:rPr lang="en-US" b="1" dirty="0">
                <a:effectLst>
                  <a:glow rad="127000">
                    <a:schemeClr val="tx1"/>
                  </a:glow>
                </a:effectLst>
                <a:latin typeface="Arial" charset="0"/>
                <a:ea typeface="ＭＳ Ｐゴシック" charset="0"/>
                <a:cs typeface="ＭＳ Ｐゴシック" charset="0"/>
              </a:rPr>
              <a:t> your own life? </a:t>
            </a:r>
          </a:p>
        </p:txBody>
      </p:sp>
    </p:spTree>
    <p:extLst>
      <p:ext uri="{BB962C8B-B14F-4D97-AF65-F5344CB8AC3E}">
        <p14:creationId xmlns:p14="http://schemas.microsoft.com/office/powerpoint/2010/main" val="3581328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1</a:t>
            </a:r>
            <a:endParaRPr lang="fa-IR" dirty="0">
              <a:solidFill>
                <a:srgbClr val="FFFFFF"/>
              </a:solidFill>
            </a:endParaRPr>
          </a:p>
        </p:txBody>
      </p:sp>
      <p:sp>
        <p:nvSpPr>
          <p:cNvPr id="3" name="Content Placeholder 2"/>
          <p:cNvSpPr>
            <a:spLocks noGrp="1"/>
          </p:cNvSpPr>
          <p:nvPr>
            <p:ph idx="1"/>
          </p:nvPr>
        </p:nvSpPr>
        <p:spPr/>
        <p:txBody>
          <a:bodyPr/>
          <a:lstStyle/>
          <a:p>
            <a:endParaRPr lang="en-US" dirty="0" smtClean="0">
              <a:solidFill>
                <a:srgbClr val="FFFFFF"/>
              </a:solidFill>
            </a:endParaRPr>
          </a:p>
          <a:p>
            <a:r>
              <a:rPr lang="en-US" dirty="0" smtClean="0">
                <a:solidFill>
                  <a:srgbClr val="FFFFFF"/>
                </a:solidFill>
              </a:rPr>
              <a:t>Imagine </a:t>
            </a:r>
            <a:r>
              <a:rPr lang="en-US" dirty="0">
                <a:solidFill>
                  <a:srgbClr val="FFFFFF"/>
                </a:solidFill>
              </a:rPr>
              <a:t>the </a:t>
            </a:r>
            <a:r>
              <a:rPr lang="en-US" dirty="0" err="1" smtClean="0">
                <a:solidFill>
                  <a:srgbClr val="FFFFFF"/>
                </a:solidFill>
              </a:rPr>
              <a:t>centre</a:t>
            </a:r>
            <a:r>
              <a:rPr lang="en-US" dirty="0" smtClean="0">
                <a:solidFill>
                  <a:srgbClr val="FFFFFF"/>
                </a:solidFill>
              </a:rPr>
              <a:t> </a:t>
            </a:r>
            <a:r>
              <a:rPr lang="en-US" dirty="0">
                <a:solidFill>
                  <a:srgbClr val="FFFFFF"/>
                </a:solidFill>
              </a:rPr>
              <a:t>of your back is itching.</a:t>
            </a:r>
          </a:p>
          <a:p>
            <a:r>
              <a:rPr lang="en-US" dirty="0">
                <a:solidFill>
                  <a:srgbClr val="FFFFFF"/>
                </a:solidFill>
              </a:rPr>
              <a:t>Which hand do you scratch it with?</a:t>
            </a:r>
            <a:endParaRPr lang="fa-IR" dirty="0">
              <a:solidFill>
                <a:srgbClr val="FFFFFF"/>
              </a:solidFill>
            </a:endParaRPr>
          </a:p>
        </p:txBody>
      </p:sp>
    </p:spTree>
    <p:extLst>
      <p:ext uri="{BB962C8B-B14F-4D97-AF65-F5344CB8AC3E}">
        <p14:creationId xmlns:p14="http://schemas.microsoft.com/office/powerpoint/2010/main" val="82926950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a:t>
            </a:r>
            <a:endParaRPr lang="fa-IR" dirty="0">
              <a:solidFill>
                <a:srgbClr val="FFFFFF"/>
              </a:solidFill>
            </a:endParaRPr>
          </a:p>
        </p:txBody>
      </p:sp>
      <p:sp>
        <p:nvSpPr>
          <p:cNvPr id="3" name="Content Placeholder 2"/>
          <p:cNvSpPr>
            <a:spLocks noGrp="1"/>
          </p:cNvSpPr>
          <p:nvPr>
            <p:ph idx="1"/>
          </p:nvPr>
        </p:nvSpPr>
        <p:spPr/>
        <p:txBody>
          <a:bodyPr>
            <a:normAutofit/>
          </a:bodyPr>
          <a:lstStyle/>
          <a:p>
            <a:endParaRPr lang="en-US" dirty="0" smtClean="0">
              <a:solidFill>
                <a:srgbClr val="FFFFFF"/>
              </a:solidFill>
            </a:endParaRPr>
          </a:p>
          <a:p>
            <a:pPr lvl="0"/>
            <a:r>
              <a:rPr lang="en-US" dirty="0">
                <a:solidFill>
                  <a:srgbClr val="FFFFFF"/>
                </a:solidFill>
              </a:rPr>
              <a:t>Interlock your fingers. </a:t>
            </a:r>
          </a:p>
          <a:p>
            <a:pPr lvl="0"/>
            <a:r>
              <a:rPr lang="en-US" dirty="0">
                <a:solidFill>
                  <a:srgbClr val="FFFFFF"/>
                </a:solidFill>
              </a:rPr>
              <a:t>Which thumb is uppermost?</a:t>
            </a:r>
          </a:p>
          <a:p>
            <a:endParaRPr lang="fa-IR" dirty="0">
              <a:solidFill>
                <a:srgbClr val="FFFFFF"/>
              </a:solidFill>
            </a:endParaRPr>
          </a:p>
        </p:txBody>
      </p:sp>
    </p:spTree>
    <p:extLst>
      <p:ext uri="{BB962C8B-B14F-4D97-AF65-F5344CB8AC3E}">
        <p14:creationId xmlns:p14="http://schemas.microsoft.com/office/powerpoint/2010/main" val="19199350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3</a:t>
            </a:r>
            <a:endParaRPr lang="fa-IR" dirty="0">
              <a:solidFill>
                <a:srgbClr val="FFFFFF"/>
              </a:solidFill>
            </a:endParaRPr>
          </a:p>
        </p:txBody>
      </p:sp>
      <p:sp>
        <p:nvSpPr>
          <p:cNvPr id="3" name="Content Placeholder 2"/>
          <p:cNvSpPr>
            <a:spLocks noGrp="1"/>
          </p:cNvSpPr>
          <p:nvPr>
            <p:ph idx="1"/>
          </p:nvPr>
        </p:nvSpPr>
        <p:spPr/>
        <p:txBody>
          <a:bodyPr>
            <a:normAutofit/>
          </a:bodyPr>
          <a:lstStyle/>
          <a:p>
            <a:pPr lvl="0"/>
            <a:endParaRPr lang="en-US" dirty="0" smtClean="0">
              <a:solidFill>
                <a:srgbClr val="FFFFFF"/>
              </a:solidFill>
            </a:endParaRPr>
          </a:p>
          <a:p>
            <a:pPr lvl="0"/>
            <a:r>
              <a:rPr lang="en-US" dirty="0">
                <a:solidFill>
                  <a:srgbClr val="FFFFFF"/>
                </a:solidFill>
              </a:rPr>
              <a:t>Start clapping your hands. </a:t>
            </a:r>
          </a:p>
          <a:p>
            <a:pPr lvl="0"/>
            <a:r>
              <a:rPr lang="en-US" dirty="0">
                <a:solidFill>
                  <a:srgbClr val="FFFFFF"/>
                </a:solidFill>
              </a:rPr>
              <a:t>Which hand is uppermost</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306505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4</a:t>
            </a:r>
            <a:endParaRPr lang="fa-IR" dirty="0">
              <a:solidFill>
                <a:srgbClr val="FFFFFF"/>
              </a:solidFill>
            </a:endParaRPr>
          </a:p>
        </p:txBody>
      </p:sp>
      <p:sp>
        <p:nvSpPr>
          <p:cNvPr id="3" name="Content Placeholder 2"/>
          <p:cNvSpPr>
            <a:spLocks noGrp="1"/>
          </p:cNvSpPr>
          <p:nvPr>
            <p:ph idx="1"/>
          </p:nvPr>
        </p:nvSpPr>
        <p:spPr/>
        <p:txBody>
          <a:bodyPr>
            <a:normAutofit/>
          </a:bodyPr>
          <a:lstStyle/>
          <a:p>
            <a:pPr lvl="0"/>
            <a:endParaRPr lang="en-US" dirty="0" smtClean="0">
              <a:solidFill>
                <a:srgbClr val="FFFFFF"/>
              </a:solidFill>
            </a:endParaRPr>
          </a:p>
          <a:p>
            <a:pPr lvl="0"/>
            <a:r>
              <a:rPr lang="en-US" dirty="0" smtClean="0">
                <a:solidFill>
                  <a:srgbClr val="FFFFFF"/>
                </a:solidFill>
              </a:rPr>
              <a:t>Wink </a:t>
            </a:r>
            <a:r>
              <a:rPr lang="en-US" dirty="0">
                <a:solidFill>
                  <a:srgbClr val="FFFFFF"/>
                </a:solidFill>
              </a:rPr>
              <a:t>at me. </a:t>
            </a:r>
          </a:p>
          <a:p>
            <a:pPr lvl="0"/>
            <a:r>
              <a:rPr lang="en-US" dirty="0">
                <a:solidFill>
                  <a:srgbClr val="FFFFFF"/>
                </a:solidFill>
              </a:rPr>
              <a:t>Which eye does the winking?</a:t>
            </a:r>
          </a:p>
          <a:p>
            <a:endParaRPr lang="fa-IR" dirty="0">
              <a:solidFill>
                <a:srgbClr val="FFFFFF"/>
              </a:solidFill>
            </a:endParaRPr>
          </a:p>
          <a:p>
            <a:endParaRPr lang="fa-IR" dirty="0">
              <a:solidFill>
                <a:srgbClr val="FFFFFF"/>
              </a:solidFill>
            </a:endParaRPr>
          </a:p>
        </p:txBody>
      </p:sp>
    </p:spTree>
    <p:extLst>
      <p:ext uri="{BB962C8B-B14F-4D97-AF65-F5344CB8AC3E}">
        <p14:creationId xmlns:p14="http://schemas.microsoft.com/office/powerpoint/2010/main" val="307294630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5</a:t>
            </a:r>
            <a:endParaRPr lang="fa-IR" dirty="0">
              <a:solidFill>
                <a:srgbClr val="FFFFFF"/>
              </a:solidFill>
            </a:endParaRPr>
          </a:p>
        </p:txBody>
      </p:sp>
      <p:sp>
        <p:nvSpPr>
          <p:cNvPr id="3" name="Content Placeholder 2"/>
          <p:cNvSpPr>
            <a:spLocks noGrp="1"/>
          </p:cNvSpPr>
          <p:nvPr>
            <p:ph idx="1"/>
          </p:nvPr>
        </p:nvSpPr>
        <p:spPr/>
        <p:txBody>
          <a:bodyPr>
            <a:normAutofit/>
          </a:bodyPr>
          <a:lstStyle/>
          <a:p>
            <a:endParaRPr lang="en-US" dirty="0" smtClean="0">
              <a:solidFill>
                <a:srgbClr val="FFFFFF"/>
              </a:solidFill>
            </a:endParaRPr>
          </a:p>
          <a:p>
            <a:pPr lvl="0"/>
            <a:r>
              <a:rPr lang="en-US" dirty="0">
                <a:solidFill>
                  <a:srgbClr val="FFFFFF"/>
                </a:solidFill>
              </a:rPr>
              <a:t>Put your hands behind your back, one holding the other. </a:t>
            </a:r>
          </a:p>
          <a:p>
            <a:pPr lvl="0"/>
            <a:r>
              <a:rPr lang="en-US" dirty="0">
                <a:solidFill>
                  <a:srgbClr val="FFFFFF"/>
                </a:solidFill>
              </a:rPr>
              <a:t>Which hand is doing the holding?</a:t>
            </a:r>
          </a:p>
          <a:p>
            <a:endParaRPr lang="fa-IR" dirty="0">
              <a:solidFill>
                <a:srgbClr val="FFFFFF"/>
              </a:solidFill>
            </a:endParaRPr>
          </a:p>
        </p:txBody>
      </p:sp>
    </p:spTree>
    <p:extLst>
      <p:ext uri="{BB962C8B-B14F-4D97-AF65-F5344CB8AC3E}">
        <p14:creationId xmlns:p14="http://schemas.microsoft.com/office/powerpoint/2010/main" val="3424688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6</a:t>
            </a:r>
            <a:endParaRPr lang="fa-IR" dirty="0">
              <a:solidFill>
                <a:srgbClr val="FFFFFF"/>
              </a:solidFill>
            </a:endParaRPr>
          </a:p>
        </p:txBody>
      </p:sp>
      <p:sp>
        <p:nvSpPr>
          <p:cNvPr id="3" name="Content Placeholder 2"/>
          <p:cNvSpPr>
            <a:spLocks noGrp="1"/>
          </p:cNvSpPr>
          <p:nvPr>
            <p:ph idx="1"/>
          </p:nvPr>
        </p:nvSpPr>
        <p:spPr/>
        <p:txBody>
          <a:bodyPr>
            <a:normAutofit/>
          </a:bodyPr>
          <a:lstStyle/>
          <a:p>
            <a:pPr lvl="0"/>
            <a:endParaRPr lang="en-US" dirty="0" smtClean="0">
              <a:solidFill>
                <a:srgbClr val="FFFFFF"/>
              </a:solidFill>
            </a:endParaRPr>
          </a:p>
          <a:p>
            <a:pPr lvl="0"/>
            <a:r>
              <a:rPr lang="en-US" dirty="0" smtClean="0">
                <a:solidFill>
                  <a:srgbClr val="FFFFFF"/>
                </a:solidFill>
              </a:rPr>
              <a:t>I</a:t>
            </a:r>
            <a:r>
              <a:rPr lang="uk-UA" dirty="0" smtClean="0">
                <a:solidFill>
                  <a:srgbClr val="FFFFFF"/>
                </a:solidFill>
              </a:rPr>
              <a:t>'</a:t>
            </a:r>
            <a:r>
              <a:rPr lang="en-US" dirty="0" smtClean="0">
                <a:solidFill>
                  <a:srgbClr val="FFFFFF"/>
                </a:solidFill>
              </a:rPr>
              <a:t>m whispering</a:t>
            </a:r>
            <a:r>
              <a:rPr lang="en-US" dirty="0">
                <a:solidFill>
                  <a:srgbClr val="FFFFFF"/>
                </a:solidFill>
              </a:rPr>
              <a:t> but you can</a:t>
            </a:r>
            <a:r>
              <a:rPr lang="uk-UA" dirty="0">
                <a:solidFill>
                  <a:srgbClr val="FFFFFF"/>
                </a:solidFill>
              </a:rPr>
              <a:t>'</a:t>
            </a:r>
            <a:r>
              <a:rPr lang="en-US" dirty="0">
                <a:solidFill>
                  <a:srgbClr val="FFFFFF"/>
                </a:solidFill>
              </a:rPr>
              <a:t>t hear the words. Cup your ear to hear better. </a:t>
            </a:r>
          </a:p>
          <a:p>
            <a:pPr lvl="0"/>
            <a:r>
              <a:rPr lang="en-US" dirty="0">
                <a:solidFill>
                  <a:srgbClr val="FFFFFF"/>
                </a:solidFill>
              </a:rPr>
              <a:t>Which ear do you cup?</a:t>
            </a:r>
          </a:p>
          <a:p>
            <a:endParaRPr lang="fa-IR" dirty="0">
              <a:solidFill>
                <a:srgbClr val="FFFFFF"/>
              </a:solidFill>
            </a:endParaRPr>
          </a:p>
        </p:txBody>
      </p:sp>
    </p:spTree>
    <p:extLst>
      <p:ext uri="{BB962C8B-B14F-4D97-AF65-F5344CB8AC3E}">
        <p14:creationId xmlns:p14="http://schemas.microsoft.com/office/powerpoint/2010/main" val="15197708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7</a:t>
            </a:r>
            <a:endParaRPr lang="fa-IR" dirty="0">
              <a:solidFill>
                <a:srgbClr val="FFFFFF"/>
              </a:solidFill>
            </a:endParaRPr>
          </a:p>
        </p:txBody>
      </p:sp>
      <p:sp>
        <p:nvSpPr>
          <p:cNvPr id="3" name="Content Placeholder 2"/>
          <p:cNvSpPr>
            <a:spLocks noGrp="1"/>
          </p:cNvSpPr>
          <p:nvPr>
            <p:ph idx="1"/>
          </p:nvPr>
        </p:nvSpPr>
        <p:spPr/>
        <p:txBody>
          <a:bodyPr>
            <a:normAutofit/>
          </a:bodyPr>
          <a:lstStyle/>
          <a:p>
            <a:endParaRPr lang="en-US" dirty="0" smtClean="0">
              <a:solidFill>
                <a:srgbClr val="FFFFFF"/>
              </a:solidFill>
            </a:endParaRPr>
          </a:p>
          <a:p>
            <a:pPr lvl="0"/>
            <a:r>
              <a:rPr lang="en-US" dirty="0" smtClean="0">
                <a:solidFill>
                  <a:srgbClr val="FFFFFF"/>
                </a:solidFill>
              </a:rPr>
              <a:t>Fold </a:t>
            </a:r>
            <a:r>
              <a:rPr lang="en-US" dirty="0">
                <a:solidFill>
                  <a:srgbClr val="FFFFFF"/>
                </a:solidFill>
              </a:rPr>
              <a:t>your arms. </a:t>
            </a:r>
          </a:p>
          <a:p>
            <a:pPr lvl="0"/>
            <a:r>
              <a:rPr lang="en-US" dirty="0">
                <a:solidFill>
                  <a:srgbClr val="FFFFFF"/>
                </a:solidFill>
              </a:rPr>
              <a:t>Which forearm is uppermost?</a:t>
            </a:r>
          </a:p>
          <a:p>
            <a:endParaRPr lang="fa-IR" dirty="0">
              <a:solidFill>
                <a:srgbClr val="FFFFFF"/>
              </a:solidFill>
            </a:endParaRPr>
          </a:p>
        </p:txBody>
      </p:sp>
    </p:spTree>
    <p:extLst>
      <p:ext uri="{BB962C8B-B14F-4D97-AF65-F5344CB8AC3E}">
        <p14:creationId xmlns:p14="http://schemas.microsoft.com/office/powerpoint/2010/main" val="41857921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37471"/>
            <a:ext cx="8229600" cy="2901129"/>
          </a:xfrm>
        </p:spPr>
        <p:txBody>
          <a:bodyPr>
            <a:noAutofit/>
          </a:bodyPr>
          <a:lstStyle/>
          <a:p>
            <a:r>
              <a:rPr lang="en-US" sz="6600" b="1" dirty="0" smtClean="0">
                <a:solidFill>
                  <a:srgbClr val="FFFFFF"/>
                </a:solidFill>
              </a:rPr>
              <a:t>Famous Left-handed Persons</a:t>
            </a:r>
            <a:endParaRPr lang="fa-IR" sz="6600" b="1" dirty="0">
              <a:solidFill>
                <a:srgbClr val="FFFFFF"/>
              </a:solidFill>
            </a:endParaRPr>
          </a:p>
        </p:txBody>
      </p:sp>
    </p:spTree>
    <p:extLst>
      <p:ext uri="{BB962C8B-B14F-4D97-AF65-F5344CB8AC3E}">
        <p14:creationId xmlns:p14="http://schemas.microsoft.com/office/powerpoint/2010/main" val="426814701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3070434" y="364868"/>
            <a:ext cx="300313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3600" b="1" dirty="0" smtClean="0">
                <a:solidFill>
                  <a:srgbClr val="FFFFFF"/>
                </a:solidFill>
                <a:latin typeface="Calibri" pitchFamily="34" charset="0"/>
                <a:ea typeface="Times New Roman" pitchFamily="18" charset="0"/>
                <a:cs typeface="Arial" pitchFamily="34" charset="0"/>
              </a:rPr>
              <a:t>Albert Einstein</a:t>
            </a:r>
            <a:endParaRPr lang="en-US" sz="1050" dirty="0" smtClean="0">
              <a:solidFill>
                <a:srgbClr val="FFFFFF"/>
              </a:solidFill>
              <a:latin typeface="Arial" pitchFamily="34" charset="0"/>
              <a:cs typeface="Arial" pitchFamily="34" charset="0"/>
            </a:endParaRPr>
          </a:p>
          <a:p>
            <a:pPr defTabSz="914400" eaLnBrk="0" fontAlgn="base" hangingPunct="0">
              <a:spcBef>
                <a:spcPct val="0"/>
              </a:spcBef>
              <a:spcAft>
                <a:spcPct val="0"/>
              </a:spcAft>
            </a:pPr>
            <a:endParaRPr lang="en-US" dirty="0" smtClean="0">
              <a:solidFill>
                <a:srgbClr val="FFFFFF"/>
              </a:solidFill>
              <a:latin typeface="Arial" pitchFamily="34" charset="0"/>
              <a:cs typeface="Arial" pitchFamily="34" charset="0"/>
            </a:endParaRPr>
          </a:p>
        </p:txBody>
      </p:sp>
      <p:pic>
        <p:nvPicPr>
          <p:cNvPr id="5121" name="Picture 4" descr="Description: Albert Einste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95400"/>
            <a:ext cx="5010150" cy="5010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8959334" y="3844409"/>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defTabSz="914400" rtl="1" fontAlgn="base">
              <a:spcBef>
                <a:spcPct val="0"/>
              </a:spcBef>
              <a:spcAft>
                <a:spcPct val="0"/>
              </a:spcAft>
            </a:pPr>
            <a:endParaRPr lang="fa-IR"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79212706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SADEGH\Desktop\Left handed\left-handed-us-presi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620001"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0581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791411"/>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we combat the Second Law of Thermodynamics in our church?</a:t>
            </a:r>
          </a:p>
        </p:txBody>
      </p:sp>
      <p:pic>
        <p:nvPicPr>
          <p:cNvPr id="2" name="Picture 1"/>
          <p:cNvPicPr>
            <a:picLocks noChangeAspect="1"/>
          </p:cNvPicPr>
          <p:nvPr/>
        </p:nvPicPr>
        <p:blipFill>
          <a:blip r:embed="rId3"/>
          <a:stretch>
            <a:fillRect/>
          </a:stretch>
        </p:blipFill>
        <p:spPr>
          <a:xfrm>
            <a:off x="0" y="3023419"/>
            <a:ext cx="9144000" cy="3834581"/>
          </a:xfrm>
          <a:prstGeom prst="rect">
            <a:avLst/>
          </a:prstGeom>
        </p:spPr>
      </p:pic>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71600" y="762000"/>
            <a:ext cx="4876800" cy="707886"/>
          </a:xfrm>
          <a:prstGeom prst="rect">
            <a:avLst/>
          </a:prstGeom>
        </p:spPr>
        <p:txBody>
          <a:bodyPr wrap="square">
            <a:spAutoFit/>
          </a:bodyPr>
          <a:lstStyle/>
          <a:p>
            <a:pPr algn="ctr" defTabSz="914400"/>
            <a:r>
              <a:rPr lang="en-US" sz="4000" b="1" dirty="0" smtClean="0">
                <a:solidFill>
                  <a:srgbClr val="FFFFFF"/>
                </a:solidFill>
                <a:latin typeface="Calibri"/>
              </a:rPr>
              <a:t>Angelina Jolie</a:t>
            </a:r>
            <a:endParaRPr lang="fa-IR" sz="4000" b="1" dirty="0">
              <a:solidFill>
                <a:srgbClr val="FFFFFF"/>
              </a:solidFill>
              <a:latin typeface="Arial"/>
            </a:endParaRPr>
          </a:p>
        </p:txBody>
      </p:sp>
      <p:pic>
        <p:nvPicPr>
          <p:cNvPr id="8194" name="Picture 2" descr="C:\Users\SADEGH\Desktop\Left handed\angelina-jolie-sal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475" y="1828041"/>
            <a:ext cx="5758925" cy="411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07322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704857"/>
            <a:ext cx="384169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rtl="1" fontAlgn="base">
              <a:spcBef>
                <a:spcPct val="0"/>
              </a:spcBef>
              <a:spcAft>
                <a:spcPct val="0"/>
              </a:spcAft>
            </a:pPr>
            <a:r>
              <a:rPr lang="en-US" sz="3200" b="1" dirty="0" smtClean="0">
                <a:solidFill>
                  <a:srgbClr val="FFFFFF"/>
                </a:solidFill>
                <a:latin typeface="Arial" pitchFamily="34" charset="0"/>
                <a:ea typeface="Times New Roman" pitchFamily="18" charset="0"/>
                <a:cs typeface="Arial" pitchFamily="34" charset="0"/>
              </a:rPr>
              <a:t>Leonardo da Vinci</a:t>
            </a:r>
          </a:p>
          <a:p>
            <a:pPr defTabSz="914400" eaLnBrk="0" fontAlgn="base" hangingPunct="0">
              <a:spcBef>
                <a:spcPct val="0"/>
              </a:spcBef>
              <a:spcAft>
                <a:spcPct val="0"/>
              </a:spcAft>
            </a:pPr>
            <a:endParaRPr lang="en-US" dirty="0" smtClean="0">
              <a:solidFill>
                <a:srgbClr val="FFFFFF"/>
              </a:solidFill>
              <a:latin typeface="Arial" pitchFamily="34" charset="0"/>
              <a:cs typeface="Arial" pitchFamily="34" charset="0"/>
            </a:endParaRPr>
          </a:p>
        </p:txBody>
      </p:sp>
      <p:pic>
        <p:nvPicPr>
          <p:cNvPr id="9217" name="Picture 11" descr="Description: Leonardo da Vinci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0"/>
            <a:ext cx="3571875" cy="5600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959334" y="5873234"/>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defTabSz="914400" rtl="1" fontAlgn="base">
              <a:spcBef>
                <a:spcPct val="0"/>
              </a:spcBef>
              <a:spcAft>
                <a:spcPct val="0"/>
              </a:spcAft>
            </a:pPr>
            <a:endParaRPr lang="fa-IR"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23940042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19400" y="529771"/>
            <a:ext cx="2913618" cy="707886"/>
          </a:xfrm>
          <a:prstGeom prst="rect">
            <a:avLst/>
          </a:prstGeom>
        </p:spPr>
        <p:txBody>
          <a:bodyPr wrap="none">
            <a:spAutoFit/>
          </a:bodyPr>
          <a:lstStyle/>
          <a:p>
            <a:pPr defTabSz="914400"/>
            <a:r>
              <a:rPr lang="en-US" sz="4000" b="1" dirty="0">
                <a:solidFill>
                  <a:srgbClr val="FFFFFF"/>
                </a:solidFill>
                <a:latin typeface="Calibri"/>
              </a:rPr>
              <a:t>Justin </a:t>
            </a:r>
            <a:r>
              <a:rPr lang="en-US" sz="4000" b="1" dirty="0" err="1">
                <a:solidFill>
                  <a:srgbClr val="FFFFFF"/>
                </a:solidFill>
                <a:latin typeface="Calibri"/>
              </a:rPr>
              <a:t>Bieber</a:t>
            </a:r>
            <a:endParaRPr lang="en-US" sz="4000" b="1" dirty="0">
              <a:solidFill>
                <a:srgbClr val="FFFFFF"/>
              </a:solidFill>
              <a:latin typeface="Calibri"/>
            </a:endParaRPr>
          </a:p>
        </p:txBody>
      </p:sp>
      <p:pic>
        <p:nvPicPr>
          <p:cNvPr id="10242" name="Picture 2" descr="C:\Users\SADEGH\Desktop\Left handed\thCAT2K1L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8362"/>
            <a:ext cx="6248400" cy="337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6469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rPr>
              <a:t>Mahatma G</a:t>
            </a:r>
            <a:r>
              <a:rPr lang="en-US" b="1" dirty="0" err="1" smtClean="0">
                <a:solidFill>
                  <a:srgbClr val="FFFFFF"/>
                </a:solidFill>
              </a:rPr>
              <a:t>andhi</a:t>
            </a:r>
            <a:endParaRPr lang="fa-IR" b="1" dirty="0">
              <a:solidFill>
                <a:srgbClr val="FFFFFF"/>
              </a:solidFill>
            </a:endParaRPr>
          </a:p>
        </p:txBody>
      </p:sp>
      <p:pic>
        <p:nvPicPr>
          <p:cNvPr id="12290" name="Picture 2" descr="C:\Users\SADEGH\Desktop\Left handed\mahatma-gandhi-left-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245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980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682"/>
            <a:ext cx="9143999" cy="1080120"/>
          </a:xfrm>
          <a:solidFill>
            <a:schemeClr val="bg1"/>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Left-Handed People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9425" y="34682"/>
            <a:ext cx="9088260" cy="6823318"/>
          </a:xfrm>
          <a:prstGeom prst="rect">
            <a:avLst/>
          </a:prstGeom>
        </p:spPr>
      </p:pic>
    </p:spTree>
    <p:extLst>
      <p:ext uri="{BB962C8B-B14F-4D97-AF65-F5344CB8AC3E}">
        <p14:creationId xmlns:p14="http://schemas.microsoft.com/office/powerpoint/2010/main" val="4234947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r="1067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Ehud judge (3:12-30)?</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988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smtClean="0">
                <a:solidFill>
                  <a:srgbClr val="FFFFFF"/>
                </a:solidFill>
                <a:effectLst>
                  <a:glow rad="279400">
                    <a:srgbClr val="000000">
                      <a:alpha val="98000"/>
                    </a:srgbClr>
                  </a:glow>
                </a:effectLst>
                <a:latin typeface="Arial" charset="0"/>
                <a:cs typeface="Arial" charset="0"/>
              </a:rPr>
              <a:t>Moab</a:t>
            </a:r>
          </a:p>
        </p:txBody>
      </p:sp>
      <p:sp>
        <p:nvSpPr>
          <p:cNvPr id="25" name="Line 9"/>
          <p:cNvSpPr>
            <a:spLocks noChangeShapeType="1"/>
          </p:cNvSpPr>
          <p:nvPr/>
        </p:nvSpPr>
        <p:spPr bwMode="auto">
          <a:xfrm rot="20524962" flipH="1" flipV="1">
            <a:off x="3643600" y="4343133"/>
            <a:ext cx="599292" cy="129775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1" name="Text Box 8"/>
          <p:cNvSpPr txBox="1">
            <a:spLocks noChangeArrowheads="1"/>
          </p:cNvSpPr>
          <p:nvPr/>
        </p:nvSpPr>
        <p:spPr bwMode="auto">
          <a:xfrm>
            <a:off x="2771800" y="4104002"/>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smtClean="0">
                <a:solidFill>
                  <a:srgbClr val="FFFFFF"/>
                </a:solidFill>
                <a:effectLst>
                  <a:glow rad="279400">
                    <a:srgbClr val="000000">
                      <a:alpha val="98000"/>
                    </a:srgbClr>
                  </a:glow>
                </a:effectLst>
                <a:latin typeface="Arial" charset="0"/>
                <a:cs typeface="Arial" charset="0"/>
              </a:rPr>
              <a:t>Ehud</a:t>
            </a:r>
          </a:p>
        </p:txBody>
      </p:sp>
      <p:sp>
        <p:nvSpPr>
          <p:cNvPr id="21" name="Rectangle 2"/>
          <p:cNvSpPr txBox="1">
            <a:spLocks noChangeArrowheads="1"/>
          </p:cNvSpPr>
          <p:nvPr/>
        </p:nvSpPr>
        <p:spPr bwMode="auto">
          <a:xfrm>
            <a:off x="4912149" y="2976381"/>
            <a:ext cx="4231850" cy="3881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Israelites sent Ehud to deliver their tribute money to King Eglon of Moab</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(3:15b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237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60600" cy="6858000"/>
          </a:xfrm>
          <a:prstGeom prst="rect">
            <a:avLst/>
          </a:prstGeom>
        </p:spPr>
      </p:pic>
      <p:sp>
        <p:nvSpPr>
          <p:cNvPr id="900098" name="Rectangle 2"/>
          <p:cNvSpPr>
            <a:spLocks noGrp="1" noChangeArrowheads="1"/>
          </p:cNvSpPr>
          <p:nvPr>
            <p:ph type="ctrTitle"/>
          </p:nvPr>
        </p:nvSpPr>
        <p:spPr>
          <a:xfrm>
            <a:off x="0" y="29469"/>
            <a:ext cx="4701139" cy="478582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Ehud made a double-edged dagger that was about a foot long, and he strapped it to his right thigh, keeping it hidden under his clothing.</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94001" y="2797314"/>
            <a:ext cx="3966599" cy="3345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brought the tribute money to Eglon, who was very fat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(3:16-17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81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4955" t="30898" r="21508" b="24736"/>
          <a:stretch/>
        </p:blipFill>
        <p:spPr>
          <a:xfrm>
            <a:off x="42607" y="89445"/>
            <a:ext cx="9047258" cy="6768555"/>
          </a:xfrm>
          <a:prstGeom prst="rect">
            <a:avLst/>
          </a:prstGeom>
        </p:spPr>
      </p:pic>
      <p:sp>
        <p:nvSpPr>
          <p:cNvPr id="900098" name="Rectangle 2"/>
          <p:cNvSpPr>
            <a:spLocks noGrp="1" noChangeArrowheads="1"/>
          </p:cNvSpPr>
          <p:nvPr>
            <p:ph type="ctrTitle"/>
          </p:nvPr>
        </p:nvSpPr>
        <p:spPr>
          <a:xfrm>
            <a:off x="245102" y="416384"/>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Southern Israel</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3608817" y="1494426"/>
            <a:ext cx="30625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Ehud of Benjamin</a:t>
            </a:r>
            <a:endParaRPr lang="en-US" sz="3200" b="1" dirty="0">
              <a:solidFill>
                <a:schemeClr val="bg1"/>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5660907" y="1628065"/>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smtClean="0">
                <a:solidFill>
                  <a:schemeClr val="bg1"/>
                </a:solidFill>
                <a:effectLst>
                  <a:glow rad="101600">
                    <a:srgbClr val="000000">
                      <a:alpha val="75000"/>
                    </a:srgbClr>
                  </a:glow>
                </a:effectLst>
                <a:latin typeface="Arial"/>
                <a:ea typeface="+mn-ea"/>
                <a:cs typeface="Arial"/>
              </a:rPr>
              <a:t>Gilgal</a:t>
            </a:r>
            <a:endParaRPr lang="en-US" sz="3200" b="1" dirty="0">
              <a:solidFill>
                <a:schemeClr val="bg1"/>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87709" y="185625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Judges 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Text Box 8"/>
          <p:cNvSpPr txBox="1">
            <a:spLocks noChangeArrowheads="1"/>
          </p:cNvSpPr>
          <p:nvPr/>
        </p:nvSpPr>
        <p:spPr bwMode="auto">
          <a:xfrm>
            <a:off x="6675784" y="550692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Moab</a:t>
            </a:r>
            <a:endParaRPr lang="en-US" sz="3200" b="1" dirty="0">
              <a:solidFill>
                <a:schemeClr val="bg1"/>
              </a:solidFill>
              <a:effectLst>
                <a:glow rad="101600">
                  <a:srgbClr val="000000">
                    <a:alpha val="75000"/>
                  </a:srgbClr>
                </a:glow>
              </a:effectLst>
              <a:latin typeface="Arial"/>
              <a:ea typeface="+mn-ea"/>
              <a:cs typeface="Arial"/>
            </a:endParaRPr>
          </a:p>
        </p:txBody>
      </p:sp>
      <p:grpSp>
        <p:nvGrpSpPr>
          <p:cNvPr id="20" name="Group 19"/>
          <p:cNvGrpSpPr/>
          <p:nvPr/>
        </p:nvGrpSpPr>
        <p:grpSpPr>
          <a:xfrm>
            <a:off x="6490819" y="2110543"/>
            <a:ext cx="369930" cy="380904"/>
            <a:chOff x="1293990" y="4843883"/>
            <a:chExt cx="369930" cy="380904"/>
          </a:xfrm>
        </p:grpSpPr>
        <p:sp>
          <p:nvSpPr>
            <p:cNvPr id="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3" name="Line 40"/>
          <p:cNvSpPr>
            <a:spLocks noChangeShapeType="1"/>
          </p:cNvSpPr>
          <p:nvPr/>
        </p:nvSpPr>
        <p:spPr bwMode="auto">
          <a:xfrm rot="20390226" flipH="1">
            <a:off x="7412129" y="3041317"/>
            <a:ext cx="474211" cy="19360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4" name="Line 40"/>
          <p:cNvSpPr>
            <a:spLocks noChangeShapeType="1"/>
          </p:cNvSpPr>
          <p:nvPr/>
        </p:nvSpPr>
        <p:spPr bwMode="auto">
          <a:xfrm rot="20390226">
            <a:off x="6961400" y="220051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5" name="Line 40"/>
          <p:cNvSpPr>
            <a:spLocks noChangeShapeType="1"/>
          </p:cNvSpPr>
          <p:nvPr/>
        </p:nvSpPr>
        <p:spPr bwMode="auto">
          <a:xfrm rot="9590226">
            <a:off x="6989534" y="2417343"/>
            <a:ext cx="206913" cy="4744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Rounded Rectangular Callout 26"/>
          <p:cNvSpPr/>
          <p:nvPr/>
        </p:nvSpPr>
        <p:spPr>
          <a:xfrm>
            <a:off x="97766" y="2610827"/>
            <a:ext cx="5862685" cy="4247173"/>
          </a:xfrm>
          <a:prstGeom prst="wedgeRoundRectCallout">
            <a:avLst>
              <a:gd name="adj1" fmla="val 63432"/>
              <a:gd name="adj2" fmla="val -43236"/>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8" name="TextBox 2"/>
          <p:cNvSpPr txBox="1">
            <a:spLocks noChangeArrowheads="1"/>
          </p:cNvSpPr>
          <p:nvPr/>
        </p:nvSpPr>
        <p:spPr bwMode="auto">
          <a:xfrm>
            <a:off x="489846" y="2711837"/>
            <a:ext cx="5360621" cy="4031873"/>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After delivering the payment, Ehud started home with those who had helped carry the tribute.  </a:t>
            </a:r>
            <a:r>
              <a:rPr lang="en-US" sz="3200" b="1" baseline="30000" dirty="0">
                <a:solidFill>
                  <a:srgbClr val="000000"/>
                </a:solidFill>
                <a:latin typeface="Arial"/>
                <a:cs typeface="Arial"/>
              </a:rPr>
              <a:t>19</a:t>
            </a:r>
            <a:r>
              <a:rPr lang="en-US" sz="3200" b="1" dirty="0">
                <a:solidFill>
                  <a:srgbClr val="000000"/>
                </a:solidFill>
                <a:latin typeface="Arial"/>
                <a:cs typeface="Arial"/>
              </a:rPr>
              <a:t>But when Ehud reached the stone idols near Gilgal, he turned back</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(3:18-19a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
        <p:nvSpPr>
          <p:cNvPr id="29" name="Line 40"/>
          <p:cNvSpPr>
            <a:spLocks noChangeShapeType="1"/>
          </p:cNvSpPr>
          <p:nvPr/>
        </p:nvSpPr>
        <p:spPr bwMode="auto">
          <a:xfrm rot="20390226" flipH="1" flipV="1">
            <a:off x="6446694" y="2489734"/>
            <a:ext cx="338944" cy="2881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736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0.70"/>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3" grpId="0" animBg="1"/>
      <p:bldP spid="24" grpId="0" animBg="1"/>
      <p:bldP spid="25" grpId="0" animBg="1"/>
      <p:bldP spid="27" grpId="0" animBg="1"/>
      <p:bldP spid="28" grpId="0"/>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87231"/>
            <a:ext cx="4227234" cy="1609950"/>
          </a:xfrm>
          <a:effectLst>
            <a:outerShdw blurRad="63500" dist="35921" dir="2700000" algn="ctr" rotWithShape="0">
              <a:schemeClr val="tx2">
                <a:alpha val="74998"/>
              </a:schemeClr>
            </a:outerShdw>
          </a:effectLst>
          <a:extLst/>
        </p:spPr>
        <p:txBody>
          <a:bodyPr anchor="t"/>
          <a:lstStyle/>
          <a:p>
            <a:pPr>
              <a:defRPr/>
            </a:pPr>
            <a:r>
              <a:rPr lang="en-SG" sz="3600" b="1"/>
              <a:t>“[Ehud] came to Eglon and said</a:t>
            </a:r>
            <a:r>
              <a:rPr lang="is-IS"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ounded Rectangular Callout 3"/>
          <p:cNvSpPr/>
          <p:nvPr/>
        </p:nvSpPr>
        <p:spPr>
          <a:xfrm>
            <a:off x="303299" y="2997182"/>
            <a:ext cx="4132453" cy="1842875"/>
          </a:xfrm>
          <a:prstGeom prst="wedgeRoundRectCallout">
            <a:avLst>
              <a:gd name="adj1" fmla="val -59078"/>
              <a:gd name="adj2" fmla="val 1304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5" name="TextBox 2"/>
          <p:cNvSpPr txBox="1">
            <a:spLocks noChangeArrowheads="1"/>
          </p:cNvSpPr>
          <p:nvPr/>
        </p:nvSpPr>
        <p:spPr bwMode="auto">
          <a:xfrm>
            <a:off x="417035" y="3306727"/>
            <a:ext cx="4132453"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200" b="1" dirty="0">
                <a:solidFill>
                  <a:srgbClr val="000000"/>
                </a:solidFill>
                <a:latin typeface="Arial"/>
                <a:cs typeface="Arial"/>
              </a:rPr>
              <a:t>I have a secret message for you. </a:t>
            </a:r>
          </a:p>
        </p:txBody>
      </p:sp>
      <p:sp>
        <p:nvSpPr>
          <p:cNvPr id="6" name="Rectangle 2"/>
          <p:cNvSpPr txBox="1">
            <a:spLocks noChangeArrowheads="1"/>
          </p:cNvSpPr>
          <p:nvPr/>
        </p:nvSpPr>
        <p:spPr bwMode="auto">
          <a:xfrm>
            <a:off x="4720094" y="348957"/>
            <a:ext cx="4284103" cy="19828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600" b="1"/>
              <a:t>“So the king commanded his servants</a:t>
            </a:r>
            <a:r>
              <a:rPr lang="is-IS"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468384" y="5346111"/>
            <a:ext cx="5675616" cy="1401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600" b="1"/>
              <a:t>“and he sent them all out of the room” (3:19b)</a:t>
            </a:r>
            <a:endParaRPr lang="en-US" sz="3600" b="1" dirty="0">
              <a:effectLst>
                <a:glow rad="127000">
                  <a:schemeClr val="tx1"/>
                </a:glow>
              </a:effectLst>
              <a:latin typeface="Arial" charset="0"/>
              <a:ea typeface="ＭＳ Ｐゴシック" charset="0"/>
              <a:cs typeface="ＭＳ Ｐゴシック" charset="0"/>
            </a:endParaRPr>
          </a:p>
        </p:txBody>
      </p:sp>
      <p:sp>
        <p:nvSpPr>
          <p:cNvPr id="8" name="Rounded Rectangular Callout 7"/>
          <p:cNvSpPr/>
          <p:nvPr/>
        </p:nvSpPr>
        <p:spPr>
          <a:xfrm>
            <a:off x="4340969" y="2285893"/>
            <a:ext cx="4132453" cy="1842875"/>
          </a:xfrm>
          <a:prstGeom prst="wedgeRoundRectCallout">
            <a:avLst>
              <a:gd name="adj1" fmla="val 62023"/>
              <a:gd name="adj2" fmla="val 119149"/>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9" name="TextBox 2"/>
          <p:cNvSpPr txBox="1">
            <a:spLocks noChangeArrowheads="1"/>
          </p:cNvSpPr>
          <p:nvPr/>
        </p:nvSpPr>
        <p:spPr bwMode="auto">
          <a:xfrm>
            <a:off x="4340970" y="2740908"/>
            <a:ext cx="4075584" cy="830997"/>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800" b="1" dirty="0">
                <a:solidFill>
                  <a:srgbClr val="000000"/>
                </a:solidFill>
                <a:latin typeface="Arial"/>
                <a:cs typeface="Arial"/>
              </a:rPr>
              <a:t>Be quiet! </a:t>
            </a:r>
          </a:p>
        </p:txBody>
      </p:sp>
    </p:spTree>
    <p:extLst>
      <p:ext uri="{BB962C8B-B14F-4D97-AF65-F5344CB8AC3E}">
        <p14:creationId xmlns:p14="http://schemas.microsoft.com/office/powerpoint/2010/main" val="1996011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80850" y="29469"/>
            <a:ext cx="65631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2580850" cy="6828531"/>
          </a:xfrm>
          <a:effectLst>
            <a:outerShdw blurRad="63500" dist="35921" dir="2700000" algn="ctr" rotWithShape="0">
              <a:schemeClr val="tx2">
                <a:alpha val="74998"/>
              </a:schemeClr>
            </a:outerShdw>
          </a:effectLst>
          <a:extLst/>
        </p:spPr>
        <p:txBody>
          <a:bodyPr anchor="t"/>
          <a:lstStyle/>
          <a:p>
            <a:r>
              <a:rPr lang="ru-RU" sz="3600" b="1" dirty="0" smtClean="0">
                <a:effectLst>
                  <a:glow rad="127000">
                    <a:schemeClr val="tx1"/>
                  </a:glow>
                </a:effectLst>
                <a:latin typeface="Arial" charset="0"/>
                <a:ea typeface="ＭＳ Ｐゴシック" charset="0"/>
                <a:cs typeface="ＭＳ Ｐゴシック" charset="0"/>
              </a:rPr>
              <a:t>"</a:t>
            </a:r>
            <a:r>
              <a:rPr lang="en-SG" sz="3600" b="1"/>
              <a:t>Ehud walked over to Eglon, who was sitting alone in a cool upstairs room. And Ehud said</a:t>
            </a:r>
            <a:r>
              <a:rPr lang="is-IS"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ounded Rectangular Callout 4"/>
          <p:cNvSpPr/>
          <p:nvPr/>
        </p:nvSpPr>
        <p:spPr>
          <a:xfrm>
            <a:off x="2882475" y="4791270"/>
            <a:ext cx="4132453" cy="1842875"/>
          </a:xfrm>
          <a:prstGeom prst="wedgeRoundRectCallout">
            <a:avLst>
              <a:gd name="adj1" fmla="val 57321"/>
              <a:gd name="adj2" fmla="val -20463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6" name="TextBox 2"/>
          <p:cNvSpPr txBox="1">
            <a:spLocks noChangeArrowheads="1"/>
          </p:cNvSpPr>
          <p:nvPr/>
        </p:nvSpPr>
        <p:spPr bwMode="auto">
          <a:xfrm>
            <a:off x="3089477" y="4846815"/>
            <a:ext cx="3901875" cy="1754327"/>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latin typeface="Arial"/>
                <a:cs typeface="Arial"/>
              </a:rPr>
              <a:t>I have a message from God for you. </a:t>
            </a:r>
          </a:p>
        </p:txBody>
      </p:sp>
    </p:spTree>
    <p:extLst>
      <p:ext uri="{BB962C8B-B14F-4D97-AF65-F5344CB8AC3E}">
        <p14:creationId xmlns:p14="http://schemas.microsoft.com/office/powerpoint/2010/main" val="15879231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1403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brings you into the land you are entering to possess and drives out before you many nations – the Hittites, Girgashites, Amorites, Canaanites, Perizzites, Hivites, and Jebusites, seven nations larger and stronger than you – and 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has delivered them over to you and you have defeated them, then </a:t>
            </a:r>
            <a:br>
              <a:rPr lang="en-US" altLang="ja-JP" sz="3200" b="1">
                <a:solidFill>
                  <a:srgbClr val="FFFFFF"/>
                </a:solidFill>
                <a:latin typeface="Arial" charset="0"/>
                <a:cs typeface="Arial" charset="0"/>
              </a:rPr>
            </a:br>
            <a:r>
              <a:rPr lang="en-US" altLang="ja-JP" sz="3600" b="1" u="sng">
                <a:solidFill>
                  <a:srgbClr val="FFFFFF"/>
                </a:solidFill>
                <a:latin typeface="Arial" charset="0"/>
                <a:cs typeface="Arial" charset="0"/>
              </a:rPr>
              <a:t>you must destroy them totally.</a:t>
            </a:r>
            <a:r>
              <a:rPr lang="ru-RU" altLang="ja-JP" sz="3600" b="1" u="sng">
                <a:solidFill>
                  <a:srgbClr val="FFFFFF"/>
                </a:solidFill>
                <a:latin typeface="Arial" charset="0"/>
                <a:cs typeface="Arial" charset="0"/>
              </a:rPr>
              <a:t>"</a:t>
            </a:r>
            <a:endParaRPr lang="en-US" sz="3600" b="1" u="sng">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en-US" sz="4800" b="1">
                <a:latin typeface="Arial" charset="0"/>
                <a:ea typeface="ＭＳ Ｐゴシック" charset="0"/>
              </a:rPr>
              <a:t>Deuteronomy 7:1-4</a:t>
            </a:r>
          </a:p>
        </p:txBody>
      </p:sp>
    </p:spTree>
    <p:extLst>
      <p:ext uri="{BB962C8B-B14F-4D97-AF65-F5344CB8AC3E}">
        <p14:creationId xmlns:p14="http://schemas.microsoft.com/office/powerpoint/2010/main" val="2360742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80850" y="29469"/>
            <a:ext cx="65631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9"/>
            <a:ext cx="4084979" cy="6828531"/>
          </a:xfrm>
          <a:solidFill>
            <a:schemeClr val="tx1"/>
          </a:solidFill>
          <a:effectLst>
            <a:outerShdw blurRad="63500" dist="35921" dir="2700000" algn="ctr" rotWithShape="0">
              <a:schemeClr val="tx2">
                <a:alpha val="74998"/>
              </a:schemeClr>
            </a:outerShdw>
          </a:effectLst>
          <a:extLst/>
        </p:spPr>
        <p:txBody>
          <a:bodyPr anchor="t"/>
          <a:lstStyle/>
          <a:p>
            <a:r>
              <a:rPr lang="ru-RU" sz="3600" b="1" dirty="0" smtClean="0">
                <a:effectLst>
                  <a:glow rad="127000">
                    <a:schemeClr val="tx1"/>
                  </a:glow>
                </a:effectLst>
                <a:latin typeface="Arial" charset="0"/>
                <a:ea typeface="ＭＳ Ｐゴシック" charset="0"/>
                <a:cs typeface="ＭＳ Ｐゴシック" charset="0"/>
              </a:rPr>
              <a:t>"</a:t>
            </a:r>
            <a:r>
              <a:rPr lang="en-SG" sz="3600" b="1"/>
              <a:t>As King Eglon rose from his seat,  </a:t>
            </a:r>
            <a:r>
              <a:rPr lang="en-SG" sz="3600" b="1" baseline="30000"/>
              <a:t>21</a:t>
            </a:r>
            <a:r>
              <a:rPr lang="en-SG" sz="3600" b="1"/>
              <a:t>Ehud reached with his left hand, pulled out the dagger strapped to his right thigh, and plunged it into the king</a:t>
            </a:r>
            <a:r>
              <a:rPr lang="uk-UA" sz="3600" b="1"/>
              <a:t>'</a:t>
            </a:r>
            <a:r>
              <a:rPr lang="en-SG" sz="3600" b="1"/>
              <a:t>s belly</a:t>
            </a:r>
            <a:r>
              <a:rPr lang="ru-RU" sz="3600" b="1"/>
              <a:t>”</a:t>
            </a:r>
            <a:r>
              <a:rPr lang="en-US" sz="3600" b="1"/>
              <a:t> </a:t>
            </a:r>
            <a:br>
              <a:rPr lang="en-US" sz="3600" b="1"/>
            </a:br>
            <a:r>
              <a:rPr lang="en-US" sz="3600" b="1"/>
              <a:t>(3:20-21 </a:t>
            </a:r>
            <a:r>
              <a:rPr lang="en-US" sz="3200" b="1"/>
              <a:t>NLT</a:t>
            </a:r>
            <a:r>
              <a:rPr lang="en-US" sz="3600" b="1"/>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3139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81" t="-1" b="161"/>
          <a:stretch/>
        </p:blipFill>
        <p:spPr bwMode="auto">
          <a:xfrm>
            <a:off x="0" y="-26987"/>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828281"/>
          </a:xfrm>
          <a:effectLst>
            <a:outerShdw blurRad="63500" dist="35921" dir="2700000" algn="ctr" rotWithShape="0">
              <a:schemeClr val="tx2">
                <a:alpha val="74998"/>
              </a:schemeClr>
            </a:outerShdw>
          </a:effectLst>
          <a:extLst/>
        </p:spPr>
        <p:txBody>
          <a:bodyPr anchor="t"/>
          <a:lstStyle/>
          <a:p>
            <a:r>
              <a:rPr lang="ru-RU" sz="3600" b="1" dirty="0" smtClean="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The dagger went so deep that the handle disappeared beneath the king</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s fat. So Ehud did not pull out the dagger, and the king</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s bowels emptied</a:t>
            </a:r>
            <a:r>
              <a:rPr lang="en-US" sz="3600" b="1">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540250"/>
            <a:ext cx="9144000" cy="2317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SG" sz="3600" b="1" baseline="30000">
                <a:effectLst>
                  <a:glow rad="127000">
                    <a:schemeClr val="tx1"/>
                  </a:glow>
                </a:effectLst>
                <a:latin typeface="Arial" charset="0"/>
                <a:ea typeface="ＭＳ Ｐゴシック" charset="0"/>
                <a:cs typeface="ＭＳ Ｐゴシック" charset="0"/>
              </a:rPr>
              <a:t>23</a:t>
            </a:r>
            <a:r>
              <a:rPr lang="en-SG" sz="3600" b="1">
                <a:effectLst>
                  <a:glow rad="127000">
                    <a:schemeClr val="tx1"/>
                  </a:glow>
                </a:effectLst>
                <a:latin typeface="Arial" charset="0"/>
                <a:ea typeface="ＭＳ Ｐゴシック" charset="0"/>
                <a:cs typeface="ＭＳ Ｐゴシック" charset="0"/>
              </a:rPr>
              <a:t>Then Ehud closed and locked the doors of the room and escaped down the latrine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(3:22-23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26492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a:extLst/>
        </p:spPr>
        <p:txBody>
          <a:bodyPr anchor="t"/>
          <a:lstStyle/>
          <a:p>
            <a:r>
              <a:rPr lang="ru-RU" sz="3600" b="1" dirty="0" smtClean="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rPr>
              <a:t>After Ehud was gone, the king</a:t>
            </a:r>
            <a:r>
              <a:rPr lang="uk-UA" sz="3600" b="1">
                <a:effectLst>
                  <a:glow rad="127000">
                    <a:schemeClr val="tx1"/>
                  </a:glow>
                </a:effectLst>
              </a:rPr>
              <a:t>'</a:t>
            </a:r>
            <a:r>
              <a:rPr lang="en-SG" sz="3600" b="1">
                <a:effectLst>
                  <a:glow rad="127000">
                    <a:schemeClr val="tx1"/>
                  </a:glow>
                </a:effectLst>
              </a:rPr>
              <a:t>s servants returned and found the doors to the upstairs room locked. They thought he might be using the latrine in the room,  </a:t>
            </a:r>
            <a:r>
              <a:rPr lang="en-SG" sz="3600" b="1" baseline="30000">
                <a:effectLst>
                  <a:glow rad="127000">
                    <a:schemeClr val="tx1"/>
                  </a:glow>
                </a:effectLst>
              </a:rPr>
              <a:t>25</a:t>
            </a:r>
            <a:r>
              <a:rPr lang="en-SG" sz="3600" b="1">
                <a:effectLst>
                  <a:glow rad="127000">
                    <a:schemeClr val="tx1"/>
                  </a:glow>
                </a:effectLst>
              </a:rPr>
              <a:t>so they waited. But when the king didn</a:t>
            </a:r>
            <a:r>
              <a:rPr lang="uk-UA" sz="3600" b="1">
                <a:effectLst>
                  <a:glow rad="127000">
                    <a:schemeClr val="tx1"/>
                  </a:glow>
                </a:effectLst>
              </a:rPr>
              <a:t>'</a:t>
            </a:r>
            <a:r>
              <a:rPr lang="en-SG" sz="3600" b="1">
                <a:effectLst>
                  <a:glow rad="127000">
                    <a:schemeClr val="tx1"/>
                  </a:glow>
                </a:effectLst>
              </a:rPr>
              <a:t>t come out after a long delay, they became concerned and got a key. And when they opened the doors, they found their master dead on the floor</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(3:24-25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8319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4955" t="30898" r="21508" b="24736"/>
          <a:stretch/>
        </p:blipFill>
        <p:spPr>
          <a:xfrm>
            <a:off x="42607" y="89445"/>
            <a:ext cx="9047258" cy="6768555"/>
          </a:xfrm>
          <a:prstGeom prst="rect">
            <a:avLst/>
          </a:prstGeom>
        </p:spPr>
      </p:pic>
      <p:sp>
        <p:nvSpPr>
          <p:cNvPr id="900098" name="Rectangle 2"/>
          <p:cNvSpPr>
            <a:spLocks noGrp="1" noChangeArrowheads="1"/>
          </p:cNvSpPr>
          <p:nvPr>
            <p:ph type="ctrTitle"/>
          </p:nvPr>
        </p:nvSpPr>
        <p:spPr>
          <a:xfrm>
            <a:off x="245102" y="162384"/>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Southern Israel</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3880668" y="139246"/>
            <a:ext cx="30625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Hill Country of Ephraim</a:t>
            </a:r>
            <a:endParaRPr lang="en-US" sz="3200" b="1" dirty="0">
              <a:solidFill>
                <a:schemeClr val="bg1"/>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5660907" y="1628065"/>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smtClean="0">
                <a:solidFill>
                  <a:schemeClr val="bg1"/>
                </a:solidFill>
                <a:effectLst>
                  <a:glow rad="101600">
                    <a:srgbClr val="000000">
                      <a:alpha val="75000"/>
                    </a:srgbClr>
                  </a:glow>
                </a:effectLst>
                <a:latin typeface="Arial"/>
                <a:ea typeface="+mn-ea"/>
                <a:cs typeface="Arial"/>
              </a:rPr>
              <a:t>Gilgal</a:t>
            </a:r>
            <a:endParaRPr lang="en-US" sz="3200" b="1" dirty="0">
              <a:solidFill>
                <a:schemeClr val="bg1"/>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87709" y="160225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Judges 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Text Box 8"/>
          <p:cNvSpPr txBox="1">
            <a:spLocks noChangeArrowheads="1"/>
          </p:cNvSpPr>
          <p:nvPr/>
        </p:nvSpPr>
        <p:spPr bwMode="auto">
          <a:xfrm>
            <a:off x="6675784" y="550692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Moab</a:t>
            </a:r>
            <a:endParaRPr lang="en-US" sz="3200" b="1" dirty="0">
              <a:solidFill>
                <a:schemeClr val="bg1"/>
              </a:solidFill>
              <a:effectLst>
                <a:glow rad="101600">
                  <a:srgbClr val="000000">
                    <a:alpha val="75000"/>
                  </a:srgbClr>
                </a:glow>
              </a:effectLst>
              <a:latin typeface="Arial"/>
              <a:ea typeface="+mn-ea"/>
              <a:cs typeface="Arial"/>
            </a:endParaRPr>
          </a:p>
        </p:txBody>
      </p:sp>
      <p:grpSp>
        <p:nvGrpSpPr>
          <p:cNvPr id="20" name="Group 19"/>
          <p:cNvGrpSpPr/>
          <p:nvPr/>
        </p:nvGrpSpPr>
        <p:grpSpPr>
          <a:xfrm>
            <a:off x="6490819" y="2110543"/>
            <a:ext cx="369930" cy="380904"/>
            <a:chOff x="1293990" y="4843883"/>
            <a:chExt cx="369930" cy="380904"/>
          </a:xfrm>
        </p:grpSpPr>
        <p:sp>
          <p:nvSpPr>
            <p:cNvPr id="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3" name="Line 40"/>
          <p:cNvSpPr>
            <a:spLocks noChangeShapeType="1"/>
          </p:cNvSpPr>
          <p:nvPr/>
        </p:nvSpPr>
        <p:spPr bwMode="auto">
          <a:xfrm rot="20390226" flipH="1">
            <a:off x="7412129" y="3041317"/>
            <a:ext cx="474211" cy="19360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4" name="Line 40"/>
          <p:cNvSpPr>
            <a:spLocks noChangeShapeType="1"/>
          </p:cNvSpPr>
          <p:nvPr/>
        </p:nvSpPr>
        <p:spPr bwMode="auto">
          <a:xfrm rot="20390226">
            <a:off x="6961400" y="220051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Rounded Rectangular Callout 26"/>
          <p:cNvSpPr/>
          <p:nvPr/>
        </p:nvSpPr>
        <p:spPr>
          <a:xfrm>
            <a:off x="97766" y="2110543"/>
            <a:ext cx="5862685" cy="4747457"/>
          </a:xfrm>
          <a:prstGeom prst="wedgeRoundRectCallout">
            <a:avLst>
              <a:gd name="adj1" fmla="val 63432"/>
              <a:gd name="adj2" fmla="val -43236"/>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8" name="TextBox 2"/>
          <p:cNvSpPr txBox="1">
            <a:spLocks noChangeArrowheads="1"/>
          </p:cNvSpPr>
          <p:nvPr/>
        </p:nvSpPr>
        <p:spPr bwMode="auto">
          <a:xfrm>
            <a:off x="207750" y="2211997"/>
            <a:ext cx="5752701" cy="452431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While the servants were waiting, Ehud escaped, passing the stone idols on his way to Seirah.  </a:t>
            </a:r>
            <a:r>
              <a:rPr lang="en-US" sz="3200" b="1" baseline="30000" dirty="0">
                <a:solidFill>
                  <a:srgbClr val="000000"/>
                </a:solidFill>
                <a:latin typeface="Arial"/>
                <a:cs typeface="Arial"/>
              </a:rPr>
              <a:t>27</a:t>
            </a:r>
            <a:r>
              <a:rPr lang="en-US" sz="3200" b="1" dirty="0">
                <a:solidFill>
                  <a:srgbClr val="000000"/>
                </a:solidFill>
                <a:latin typeface="Arial"/>
                <a:cs typeface="Arial"/>
              </a:rPr>
              <a:t>When he arrived in the hill country of Ephraim, Ehud sounded a call to arms. Then he led a band of Israelites down from the hills</a:t>
            </a:r>
            <a:r>
              <a:rPr lang="ru-RU" sz="3200" b="1" dirty="0">
                <a:solidFill>
                  <a:srgbClr val="000000"/>
                </a:solidFill>
                <a:latin typeface="Arial"/>
                <a:cs typeface="Arial"/>
              </a:rPr>
              <a:t>"</a:t>
            </a:r>
            <a:r>
              <a:rPr lang="en-US" sz="3200" b="1" dirty="0">
                <a:solidFill>
                  <a:srgbClr val="000000"/>
                </a:solidFill>
                <a:latin typeface="Arial"/>
                <a:cs typeface="Arial"/>
              </a:rPr>
              <a:t> (3:26-27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
        <p:nvSpPr>
          <p:cNvPr id="18" name="Text Box 8"/>
          <p:cNvSpPr txBox="1">
            <a:spLocks noChangeArrowheads="1"/>
          </p:cNvSpPr>
          <p:nvPr/>
        </p:nvSpPr>
        <p:spPr bwMode="auto">
          <a:xfrm>
            <a:off x="4897784" y="1010089"/>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smtClean="0">
                <a:solidFill>
                  <a:schemeClr val="bg1"/>
                </a:solidFill>
                <a:effectLst>
                  <a:glow rad="101600">
                    <a:srgbClr val="000000">
                      <a:alpha val="75000"/>
                    </a:srgbClr>
                  </a:glow>
                </a:effectLst>
                <a:latin typeface="Arial"/>
                <a:ea typeface="+mn-ea"/>
                <a:cs typeface="Arial"/>
              </a:rPr>
              <a:t>Seirah</a:t>
            </a:r>
            <a:endParaRPr lang="en-US" sz="3200" b="1" dirty="0">
              <a:solidFill>
                <a:schemeClr val="bg1"/>
              </a:solidFill>
              <a:effectLst>
                <a:glow rad="101600">
                  <a:srgbClr val="000000">
                    <a:alpha val="75000"/>
                  </a:srgbClr>
                </a:glow>
              </a:effectLst>
              <a:latin typeface="Arial"/>
              <a:ea typeface="+mn-ea"/>
              <a:cs typeface="Arial"/>
            </a:endParaRPr>
          </a:p>
        </p:txBody>
      </p:sp>
      <p:grpSp>
        <p:nvGrpSpPr>
          <p:cNvPr id="19" name="Group 18"/>
          <p:cNvGrpSpPr/>
          <p:nvPr/>
        </p:nvGrpSpPr>
        <p:grpSpPr>
          <a:xfrm>
            <a:off x="5727696" y="1492567"/>
            <a:ext cx="369930" cy="380904"/>
            <a:chOff x="1293990" y="4843883"/>
            <a:chExt cx="369930" cy="380904"/>
          </a:xfrm>
        </p:grpSpPr>
        <p:sp>
          <p:nvSpPr>
            <p:cNvPr id="2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1" name="Line 40"/>
          <p:cNvSpPr>
            <a:spLocks noChangeShapeType="1"/>
          </p:cNvSpPr>
          <p:nvPr/>
        </p:nvSpPr>
        <p:spPr bwMode="auto">
          <a:xfrm rot="20390226">
            <a:off x="6172089" y="1839677"/>
            <a:ext cx="244265" cy="47548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23679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animBg="1"/>
      <p:bldP spid="24" grpId="0" animBg="1"/>
      <p:bldP spid="27" grpId="0" animBg="1"/>
      <p:bldP spid="28" grpId="0"/>
      <p:bldP spid="18" grpId="0"/>
      <p:bldP spid="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4955" t="30898" r="21508" b="24736"/>
          <a:stretch/>
        </p:blipFill>
        <p:spPr>
          <a:xfrm>
            <a:off x="42607" y="89445"/>
            <a:ext cx="9047258" cy="6768555"/>
          </a:xfrm>
          <a:prstGeom prst="rect">
            <a:avLst/>
          </a:prstGeom>
        </p:spPr>
      </p:pic>
      <p:sp>
        <p:nvSpPr>
          <p:cNvPr id="900098" name="Rectangle 2"/>
          <p:cNvSpPr>
            <a:spLocks noGrp="1" noChangeArrowheads="1"/>
          </p:cNvSpPr>
          <p:nvPr>
            <p:ph type="ctrTitle"/>
          </p:nvPr>
        </p:nvSpPr>
        <p:spPr>
          <a:xfrm>
            <a:off x="245102" y="162384"/>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Southern Israel</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3880668" y="139246"/>
            <a:ext cx="30625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Hill Country of Ephraim</a:t>
            </a:r>
            <a:endParaRPr lang="en-US" sz="3200" b="1" dirty="0">
              <a:solidFill>
                <a:schemeClr val="bg1"/>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87709" y="160225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Judges 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Text Box 8"/>
          <p:cNvSpPr txBox="1">
            <a:spLocks noChangeArrowheads="1"/>
          </p:cNvSpPr>
          <p:nvPr/>
        </p:nvSpPr>
        <p:spPr bwMode="auto">
          <a:xfrm>
            <a:off x="6675784" y="550692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Moab</a:t>
            </a:r>
            <a:endParaRPr lang="en-US" sz="3200" b="1" dirty="0">
              <a:solidFill>
                <a:schemeClr val="bg1"/>
              </a:solidFill>
              <a:effectLst>
                <a:glow rad="101600">
                  <a:srgbClr val="000000">
                    <a:alpha val="75000"/>
                  </a:srgbClr>
                </a:glow>
              </a:effectLst>
              <a:latin typeface="Arial"/>
              <a:ea typeface="+mn-ea"/>
              <a:cs typeface="Arial"/>
            </a:endParaRPr>
          </a:p>
        </p:txBody>
      </p:sp>
      <p:sp>
        <p:nvSpPr>
          <p:cNvPr id="24" name="Line 40"/>
          <p:cNvSpPr>
            <a:spLocks noChangeShapeType="1"/>
          </p:cNvSpPr>
          <p:nvPr/>
        </p:nvSpPr>
        <p:spPr bwMode="auto">
          <a:xfrm rot="20390226" flipH="1" flipV="1">
            <a:off x="6158770" y="1225789"/>
            <a:ext cx="578754" cy="12961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Rounded Rectangular Callout 26"/>
          <p:cNvSpPr/>
          <p:nvPr/>
        </p:nvSpPr>
        <p:spPr>
          <a:xfrm>
            <a:off x="97766" y="2110543"/>
            <a:ext cx="6393052" cy="4747457"/>
          </a:xfrm>
          <a:prstGeom prst="wedgeRoundRectCallout">
            <a:avLst>
              <a:gd name="adj1" fmla="val 54741"/>
              <a:gd name="adj2" fmla="val -3822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8" name="TextBox 2"/>
          <p:cNvSpPr txBox="1">
            <a:spLocks noChangeArrowheads="1"/>
          </p:cNvSpPr>
          <p:nvPr/>
        </p:nvSpPr>
        <p:spPr bwMode="auto">
          <a:xfrm>
            <a:off x="207750" y="2211997"/>
            <a:ext cx="6283068" cy="452431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uk-UA" sz="3200" b="1" dirty="0">
                <a:solidFill>
                  <a:srgbClr val="000000"/>
                </a:solidFill>
                <a:latin typeface="Arial"/>
                <a:cs typeface="Arial"/>
              </a:rPr>
              <a:t>'</a:t>
            </a:r>
            <a:r>
              <a:rPr lang="en-US" sz="3200" b="1" dirty="0">
                <a:solidFill>
                  <a:srgbClr val="000000"/>
                </a:solidFill>
                <a:latin typeface="Arial"/>
                <a:cs typeface="Arial"/>
              </a:rPr>
              <a:t>Follow me,</a:t>
            </a:r>
            <a:r>
              <a:rPr lang="uk-UA" sz="3200" b="1" dirty="0">
                <a:solidFill>
                  <a:srgbClr val="000000"/>
                </a:solidFill>
                <a:latin typeface="Arial"/>
                <a:cs typeface="Arial"/>
              </a:rPr>
              <a:t>'</a:t>
            </a:r>
            <a:r>
              <a:rPr lang="en-US" sz="3200" b="1" dirty="0">
                <a:solidFill>
                  <a:srgbClr val="000000"/>
                </a:solidFill>
                <a:latin typeface="Arial"/>
                <a:cs typeface="Arial"/>
              </a:rPr>
              <a:t> he said, </a:t>
            </a:r>
            <a:r>
              <a:rPr lang="uk-UA" sz="3200" b="1" dirty="0">
                <a:solidFill>
                  <a:srgbClr val="000000"/>
                </a:solidFill>
                <a:latin typeface="Arial"/>
                <a:cs typeface="Arial"/>
              </a:rPr>
              <a:t>'</a:t>
            </a:r>
            <a:r>
              <a:rPr lang="en-US" sz="3200" b="1" dirty="0">
                <a:solidFill>
                  <a:srgbClr val="000000"/>
                </a:solidFill>
                <a:latin typeface="Arial"/>
                <a:cs typeface="Arial"/>
              </a:rPr>
              <a:t>for the L</a:t>
            </a:r>
            <a:r>
              <a:rPr lang="en-US" sz="2800" b="1" dirty="0">
                <a:solidFill>
                  <a:srgbClr val="000000"/>
                </a:solidFill>
                <a:latin typeface="Arial"/>
                <a:cs typeface="Arial"/>
              </a:rPr>
              <a:t>ORD</a:t>
            </a:r>
            <a:r>
              <a:rPr lang="en-US" sz="3200" b="1" dirty="0">
                <a:solidFill>
                  <a:srgbClr val="000000"/>
                </a:solidFill>
                <a:latin typeface="Arial"/>
                <a:cs typeface="Arial"/>
              </a:rPr>
              <a:t> has given you victory over Moab your enemy.</a:t>
            </a:r>
            <a:r>
              <a:rPr lang="uk-UA" sz="3200" b="1" dirty="0">
                <a:solidFill>
                  <a:srgbClr val="000000"/>
                </a:solidFill>
                <a:latin typeface="Arial"/>
                <a:cs typeface="Arial"/>
              </a:rPr>
              <a:t>'</a:t>
            </a:r>
            <a:r>
              <a:rPr lang="en-US" sz="3200" b="1" dirty="0">
                <a:solidFill>
                  <a:srgbClr val="000000"/>
                </a:solidFill>
                <a:latin typeface="Arial"/>
                <a:cs typeface="Arial"/>
              </a:rPr>
              <a:t> So they followed him. And the Israelites took control of the shallow crossings of the Jordan River across from Moab, preventing anyone from crossing</a:t>
            </a:r>
            <a:r>
              <a:rPr lang="ru-RU" sz="3200" b="1" dirty="0">
                <a:solidFill>
                  <a:srgbClr val="000000"/>
                </a:solidFill>
                <a:latin typeface="Arial"/>
                <a:cs typeface="Arial"/>
              </a:rPr>
              <a:t>"</a:t>
            </a:r>
            <a:r>
              <a:rPr lang="en-US" sz="3200" b="1" dirty="0">
                <a:solidFill>
                  <a:srgbClr val="000000"/>
                </a:solidFill>
                <a:latin typeface="Arial"/>
                <a:cs typeface="Arial"/>
              </a:rPr>
              <a:t> (3:28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Tree>
    <p:extLst>
      <p:ext uri="{BB962C8B-B14F-4D97-AF65-F5344CB8AC3E}">
        <p14:creationId xmlns:p14="http://schemas.microsoft.com/office/powerpoint/2010/main" val="25581785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4955" t="30898" r="21508" b="24736"/>
          <a:stretch/>
        </p:blipFill>
        <p:spPr>
          <a:xfrm>
            <a:off x="42607" y="89445"/>
            <a:ext cx="9047258" cy="6768555"/>
          </a:xfrm>
          <a:prstGeom prst="rect">
            <a:avLst/>
          </a:prstGeom>
        </p:spPr>
      </p:pic>
      <p:sp>
        <p:nvSpPr>
          <p:cNvPr id="900098" name="Rectangle 2"/>
          <p:cNvSpPr>
            <a:spLocks noGrp="1" noChangeArrowheads="1"/>
          </p:cNvSpPr>
          <p:nvPr>
            <p:ph type="ctrTitle"/>
          </p:nvPr>
        </p:nvSpPr>
        <p:spPr>
          <a:xfrm>
            <a:off x="245102" y="162384"/>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Southern Israel</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3880668" y="139246"/>
            <a:ext cx="30625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Hill Country of Ephraim</a:t>
            </a:r>
            <a:endParaRPr lang="en-US" sz="3200" b="1" dirty="0">
              <a:solidFill>
                <a:schemeClr val="bg1"/>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87709" y="160225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Judges 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Text Box 8"/>
          <p:cNvSpPr txBox="1">
            <a:spLocks noChangeArrowheads="1"/>
          </p:cNvSpPr>
          <p:nvPr/>
        </p:nvSpPr>
        <p:spPr bwMode="auto">
          <a:xfrm>
            <a:off x="6675784" y="550692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chemeClr val="bg1"/>
                </a:solidFill>
                <a:effectLst>
                  <a:glow rad="101600">
                    <a:srgbClr val="000000">
                      <a:alpha val="75000"/>
                    </a:srgbClr>
                  </a:glow>
                </a:effectLst>
                <a:latin typeface="Arial"/>
                <a:ea typeface="+mn-ea"/>
                <a:cs typeface="Arial"/>
              </a:rPr>
              <a:t>Moab</a:t>
            </a:r>
            <a:endParaRPr lang="en-US" sz="3200" b="1" dirty="0">
              <a:solidFill>
                <a:schemeClr val="bg1"/>
              </a:solidFill>
              <a:effectLst>
                <a:glow rad="101600">
                  <a:srgbClr val="000000">
                    <a:alpha val="75000"/>
                  </a:srgbClr>
                </a:glow>
              </a:effectLst>
              <a:latin typeface="Arial"/>
              <a:ea typeface="+mn-ea"/>
              <a:cs typeface="Arial"/>
            </a:endParaRPr>
          </a:p>
        </p:txBody>
      </p:sp>
      <p:sp>
        <p:nvSpPr>
          <p:cNvPr id="24" name="Line 40"/>
          <p:cNvSpPr>
            <a:spLocks noChangeShapeType="1"/>
          </p:cNvSpPr>
          <p:nvPr/>
        </p:nvSpPr>
        <p:spPr bwMode="auto">
          <a:xfrm rot="20390226" flipH="1" flipV="1">
            <a:off x="6158770" y="1225789"/>
            <a:ext cx="578754" cy="12961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Rounded Rectangular Callout 26"/>
          <p:cNvSpPr/>
          <p:nvPr/>
        </p:nvSpPr>
        <p:spPr>
          <a:xfrm>
            <a:off x="97766" y="2110544"/>
            <a:ext cx="6393052" cy="3396386"/>
          </a:xfrm>
          <a:prstGeom prst="wedgeRoundRectCallout">
            <a:avLst>
              <a:gd name="adj1" fmla="val 54741"/>
              <a:gd name="adj2" fmla="val -3822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8" name="TextBox 2"/>
          <p:cNvSpPr txBox="1">
            <a:spLocks noChangeArrowheads="1"/>
          </p:cNvSpPr>
          <p:nvPr/>
        </p:nvSpPr>
        <p:spPr bwMode="auto">
          <a:xfrm>
            <a:off x="207750" y="2211997"/>
            <a:ext cx="6283068" cy="255454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They attacked the Moabites and killed about 10,000 of their strongest and most able-bodied warriors. Not one of them escaped</a:t>
            </a:r>
            <a:r>
              <a:rPr lang="ru-RU" sz="3200" b="1" dirty="0">
                <a:solidFill>
                  <a:srgbClr val="000000"/>
                </a:solidFill>
                <a:latin typeface="Arial"/>
                <a:cs typeface="Arial"/>
              </a:rPr>
              <a:t>"</a:t>
            </a:r>
            <a:r>
              <a:rPr lang="en-US" sz="3200" b="1" dirty="0">
                <a:solidFill>
                  <a:srgbClr val="000000"/>
                </a:solidFill>
                <a:latin typeface="Arial"/>
                <a:cs typeface="Arial"/>
              </a:rPr>
              <a:t> (3:29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Tree>
    <p:extLst>
      <p:ext uri="{BB962C8B-B14F-4D97-AF65-F5344CB8AC3E}">
        <p14:creationId xmlns:p14="http://schemas.microsoft.com/office/powerpoint/2010/main" val="3764329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rPr>
              <a:t>174</a:t>
            </a:r>
          </a:p>
        </p:txBody>
      </p:sp>
      <p:sp>
        <p:nvSpPr>
          <p:cNvPr id="2" name="Rounded Rectangular Callout 1"/>
          <p:cNvSpPr/>
          <p:nvPr/>
        </p:nvSpPr>
        <p:spPr>
          <a:xfrm>
            <a:off x="1809750" y="381000"/>
            <a:ext cx="7299150" cy="1842875"/>
          </a:xfrm>
          <a:prstGeom prst="wedgeRoundRectCallout">
            <a:avLst>
              <a:gd name="adj1" fmla="val -59078"/>
              <a:gd name="adj2" fmla="val 1304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6" name="TextBox 2"/>
          <p:cNvSpPr txBox="1">
            <a:spLocks noChangeArrowheads="1"/>
          </p:cNvSpPr>
          <p:nvPr/>
        </p:nvSpPr>
        <p:spPr bwMode="auto">
          <a:xfrm>
            <a:off x="1920875" y="482010"/>
            <a:ext cx="7223125"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ru-RU" sz="3200" b="1" dirty="0">
                <a:solidFill>
                  <a:srgbClr val="000000"/>
                </a:solidFill>
                <a:latin typeface="Arial"/>
                <a:cs typeface="Arial"/>
              </a:rPr>
              <a:t>"</a:t>
            </a:r>
            <a:r>
              <a:rPr lang="en-US" sz="3200" b="1" dirty="0">
                <a:solidFill>
                  <a:srgbClr val="000000"/>
                </a:solidFill>
                <a:latin typeface="Arial"/>
                <a:cs typeface="Arial"/>
              </a:rPr>
              <a:t>So Moab was conquered by Israel that day, and there was peace in the land for eighty years</a:t>
            </a:r>
            <a:r>
              <a:rPr lang="ru-RU" sz="3200" b="1" dirty="0">
                <a:solidFill>
                  <a:srgbClr val="000000"/>
                </a:solidFill>
                <a:latin typeface="Arial"/>
                <a:cs typeface="Arial"/>
              </a:rPr>
              <a:t>"</a:t>
            </a:r>
            <a:r>
              <a:rPr lang="en-US" sz="3200" b="1" dirty="0">
                <a:solidFill>
                  <a:srgbClr val="000000"/>
                </a:solidFill>
                <a:latin typeface="Arial"/>
                <a:cs typeface="Arial"/>
              </a:rPr>
              <a:t> (3:30 NLT).</a:t>
            </a:r>
          </a:p>
        </p:txBody>
      </p:sp>
    </p:spTree>
    <p:extLst>
      <p:ext uri="{BB962C8B-B14F-4D97-AF65-F5344CB8AC3E}">
        <p14:creationId xmlns:p14="http://schemas.microsoft.com/office/powerpoint/2010/main" val="412909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79176"/>
            <a:ext cx="9144000" cy="5378824"/>
          </a:xfrm>
          <a:prstGeom prst="rect">
            <a:avLst/>
          </a:prstGeom>
        </p:spPr>
      </p:pic>
      <p:sp>
        <p:nvSpPr>
          <p:cNvPr id="900098" name="Rectangle 2"/>
          <p:cNvSpPr>
            <a:spLocks noGrp="1" noChangeArrowheads="1"/>
          </p:cNvSpPr>
          <p:nvPr>
            <p:ph type="ctrTitle"/>
          </p:nvPr>
        </p:nvSpPr>
        <p:spPr>
          <a:xfrm>
            <a:off x="0" y="20338"/>
            <a:ext cx="9144000" cy="2213554"/>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How can you prevent the Second Law of Thermodynamics from </a:t>
            </a:r>
            <a:r>
              <a:rPr lang="en-US" b="1" dirty="0">
                <a:solidFill>
                  <a:srgbClr val="FFFF00"/>
                </a:solidFill>
                <a:effectLst>
                  <a:glow rad="127000">
                    <a:schemeClr val="tx1"/>
                  </a:glow>
                </a:effectLst>
                <a:latin typeface="Arial" charset="0"/>
                <a:ea typeface="ＭＳ Ｐゴシック" charset="0"/>
                <a:cs typeface="ＭＳ Ｐゴシック" charset="0"/>
              </a:rPr>
              <a:t>hurting</a:t>
            </a:r>
            <a:r>
              <a:rPr lang="en-US" b="1" dirty="0">
                <a:effectLst>
                  <a:glow rad="127000">
                    <a:schemeClr val="tx1"/>
                  </a:glow>
                </a:effectLst>
                <a:latin typeface="Arial" charset="0"/>
                <a:ea typeface="ＭＳ Ｐゴシック" charset="0"/>
                <a:cs typeface="ＭＳ Ｐゴシック" charset="0"/>
              </a:rPr>
              <a:t> your own life? </a:t>
            </a:r>
          </a:p>
        </p:txBody>
      </p:sp>
    </p:spTree>
    <p:extLst>
      <p:ext uri="{BB962C8B-B14F-4D97-AF65-F5344CB8AC3E}">
        <p14:creationId xmlns:p14="http://schemas.microsoft.com/office/powerpoint/2010/main" val="87481153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06116"/>
          </a:xfrm>
          <a:solidFill>
            <a:schemeClr val="tx1"/>
          </a:solidFill>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gives us </a:t>
            </a:r>
            <a:r>
              <a:rPr lang="en-US" b="1" dirty="0">
                <a:solidFill>
                  <a:srgbClr val="FFFF00"/>
                </a:solidFill>
                <a:effectLst>
                  <a:glow rad="127000">
                    <a:schemeClr val="tx1"/>
                  </a:glow>
                </a:effectLst>
                <a:latin typeface="Arial" charset="0"/>
                <a:ea typeface="ＭＳ Ｐゴシック" charset="0"/>
                <a:cs typeface="ＭＳ Ｐゴシック" charset="0"/>
              </a:rPr>
              <a:t>leaders</a:t>
            </a:r>
            <a:r>
              <a:rPr lang="en-US" b="1" dirty="0">
                <a:effectLst>
                  <a:glow rad="127000">
                    <a:schemeClr val="tx1"/>
                  </a:glow>
                </a:effectLst>
                <a:latin typeface="Arial" charset="0"/>
                <a:ea typeface="ＭＳ Ｐゴシック" charset="0"/>
                <a:cs typeface="ＭＳ Ｐゴシック" charset="0"/>
              </a:rPr>
              <a:t> to help us conquer </a:t>
            </a:r>
            <a:r>
              <a:rPr lang="en-US" b="1" dirty="0">
                <a:solidFill>
                  <a:srgbClr val="FFFF00"/>
                </a:solidFill>
                <a:effectLst>
                  <a:glow rad="127000">
                    <a:schemeClr val="tx1"/>
                  </a:glow>
                </a:effectLst>
                <a:latin typeface="Arial" charset="0"/>
                <a:ea typeface="ＭＳ Ｐゴシック" charset="0"/>
                <a:cs typeface="ＭＳ Ｐゴシック" charset="0"/>
              </a:rPr>
              <a:t>cycles</a:t>
            </a:r>
            <a:r>
              <a:rPr lang="en-US" b="1" dirty="0">
                <a:effectLst>
                  <a:glow rad="127000">
                    <a:schemeClr val="tx1"/>
                  </a:glow>
                </a:effectLst>
                <a:latin typeface="Arial" charset="0"/>
                <a:ea typeface="ＭＳ Ｐゴシック" charset="0"/>
                <a:cs typeface="ＭＳ Ｐゴシック" charset="0"/>
              </a:rPr>
              <a:t> of sin. </a:t>
            </a:r>
          </a:p>
        </p:txBody>
      </p:sp>
      <p:pic>
        <p:nvPicPr>
          <p:cNvPr id="2" name="Picture 1"/>
          <p:cNvPicPr>
            <a:picLocks noChangeAspect="1"/>
          </p:cNvPicPr>
          <p:nvPr/>
        </p:nvPicPr>
        <p:blipFill>
          <a:blip r:embed="rId3"/>
          <a:stretch>
            <a:fillRect/>
          </a:stretch>
        </p:blipFill>
        <p:spPr>
          <a:xfrm>
            <a:off x="1165470" y="1638299"/>
            <a:ext cx="6845300" cy="4391619"/>
          </a:xfrm>
          <a:prstGeom prst="rect">
            <a:avLst/>
          </a:prstGeom>
        </p:spPr>
      </p:pic>
    </p:spTree>
    <p:extLst>
      <p:ext uri="{BB962C8B-B14F-4D97-AF65-F5344CB8AC3E}">
        <p14:creationId xmlns:p14="http://schemas.microsoft.com/office/powerpoint/2010/main" val="4124434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 need spiritual leaders.</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didn</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 get into leadership by myself.</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71575"/>
            <a:ext cx="9144000" cy="82963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Destroying Pagan Images</a:t>
            </a:r>
          </a:p>
        </p:txBody>
      </p:sp>
    </p:spTree>
    <p:extLst>
      <p:ext uri="{BB962C8B-B14F-4D97-AF65-F5344CB8AC3E}">
        <p14:creationId xmlns:p14="http://schemas.microsoft.com/office/powerpoint/2010/main" val="61686511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defTabSz="914400" fontAlgn="base">
              <a:spcBef>
                <a:spcPct val="0"/>
              </a:spcBef>
              <a:spcAft>
                <a:spcPct val="0"/>
              </a:spcAft>
              <a:defRPr/>
            </a:pPr>
            <a:endParaRPr lang="en-US">
              <a:solidFill>
                <a:srgbClr val="FFFF66"/>
              </a:solidFill>
              <a:latin typeface="Arial" charset="0"/>
              <a:ea typeface="ＭＳ Ｐゴシック"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a:extLst/>
        </p:spPr>
        <p:txBody>
          <a:bodyPr wrap="none" anchor="ctr"/>
          <a:lstStyle/>
          <a:p>
            <a:pPr defTabSz="914400" fontAlgn="base">
              <a:spcBef>
                <a:spcPct val="0"/>
              </a:spcBef>
              <a:spcAft>
                <a:spcPct val="0"/>
              </a:spcAft>
              <a:defRPr/>
            </a:pPr>
            <a:endParaRPr lang="en-US">
              <a:solidFill>
                <a:srgbClr val="FFFF66"/>
              </a:solidFill>
              <a:latin typeface="Arial" charset="0"/>
              <a:ea typeface="ＭＳ Ｐゴシック"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defTabSz="914400" eaLnBrk="0" fontAlgn="base" hangingPunct="0">
              <a:spcBef>
                <a:spcPct val="0"/>
              </a:spcBef>
              <a:spcAft>
                <a:spcPct val="0"/>
              </a:spcAft>
              <a:defRPr/>
            </a:pPr>
            <a:r>
              <a:rPr lang="en-US" sz="2400" b="1" i="1" dirty="0">
                <a:solidFill>
                  <a:srgbClr val="C9C4FF"/>
                </a:solidFill>
                <a:latin typeface="Arial" charset="0"/>
                <a:ea typeface="ＭＳ Ｐゴシック" charset="0"/>
                <a:cs typeface="ＭＳ Ｐゴシック"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defTabSz="914400" eaLnBrk="0" fontAlgn="base" hangingPunct="0">
              <a:spcBef>
                <a:spcPct val="0"/>
              </a:spcBef>
              <a:spcAft>
                <a:spcPct val="0"/>
              </a:spcAft>
              <a:defRPr/>
            </a:pPr>
            <a:r>
              <a:rPr lang="en-US" sz="2400" b="1" dirty="0">
                <a:solidFill>
                  <a:srgbClr val="C9C4FF"/>
                </a:solidFill>
                <a:latin typeface="Arial" charset="0"/>
                <a:ea typeface="ＭＳ Ｐゴシック" charset="0"/>
                <a:cs typeface="ＭＳ Ｐゴシック"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a:extLst/>
        </p:spPr>
        <p:txBody>
          <a:bodyPr wrap="none" anchor="ctr"/>
          <a:lstStyle/>
          <a:p>
            <a:pPr defTabSz="914400" fontAlgn="base">
              <a:spcBef>
                <a:spcPct val="0"/>
              </a:spcBef>
              <a:spcAft>
                <a:spcPct val="0"/>
              </a:spcAft>
              <a:defRPr/>
            </a:pPr>
            <a:endParaRPr lang="en-US">
              <a:solidFill>
                <a:srgbClr val="FFFF66"/>
              </a:solidFill>
              <a:latin typeface="Arial" charset="0"/>
              <a:ea typeface="ＭＳ Ｐゴシック"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fontAlgn="base">
              <a:spcBef>
                <a:spcPct val="0"/>
              </a:spcBef>
              <a:spcAft>
                <a:spcPct val="0"/>
              </a:spcAft>
              <a:defRPr/>
            </a:pPr>
            <a:r>
              <a:rPr lang="en-US" sz="2400" b="1" i="1" smtClean="0">
                <a:solidFill>
                  <a:srgbClr val="00FFFF"/>
                </a:solidFill>
              </a:rPr>
              <a:t>Pastoring</a:t>
            </a:r>
            <a:br>
              <a:rPr lang="en-US" sz="2400" b="1" i="1" smtClean="0">
                <a:solidFill>
                  <a:srgbClr val="00FFFF"/>
                </a:solidFill>
              </a:rPr>
            </a:br>
            <a:r>
              <a:rPr lang="en-US" sz="2400" b="1" i="1" smtClean="0">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defTabSz="914400" eaLnBrk="0" fontAlgn="base" hangingPunct="0">
              <a:spcBef>
                <a:spcPct val="0"/>
              </a:spcBef>
              <a:spcAft>
                <a:spcPct val="0"/>
              </a:spcAft>
              <a:defRPr/>
            </a:pPr>
            <a:r>
              <a:rPr lang="en-US" sz="2400" b="1" dirty="0">
                <a:solidFill>
                  <a:srgbClr val="00FFFF"/>
                </a:solidFill>
                <a:latin typeface="Arial" charset="0"/>
                <a:ea typeface="ＭＳ Ｐゴシック" charset="0"/>
                <a:cs typeface="ＭＳ Ｐゴシック" charset="0"/>
              </a:rPr>
              <a:t>Pastor-Teacher</a:t>
            </a:r>
          </a:p>
        </p:txBody>
      </p:sp>
      <p:sp>
        <p:nvSpPr>
          <p:cNvPr id="658444" name="Text Box 12"/>
          <p:cNvSpPr txBox="1">
            <a:spLocks noChangeArrowheads="1"/>
          </p:cNvSpPr>
          <p:nvPr/>
        </p:nvSpPr>
        <p:spPr bwMode="auto">
          <a:xfrm>
            <a:off x="1944688" y="2141538"/>
            <a:ext cx="2403475" cy="830262"/>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defTabSz="914400" eaLnBrk="0" fontAlgn="base" hangingPunct="0">
              <a:spcBef>
                <a:spcPct val="0"/>
              </a:spcBef>
              <a:spcAft>
                <a:spcPct val="0"/>
              </a:spcAft>
              <a:defRPr/>
            </a:pPr>
            <a:r>
              <a:rPr lang="en-US" sz="2400" b="1" dirty="0">
                <a:solidFill>
                  <a:srgbClr val="FFFF66"/>
                </a:solidFill>
                <a:latin typeface="Arial" charset="0"/>
                <a:ea typeface="ＭＳ Ｐゴシック" charset="0"/>
                <a:cs typeface="ＭＳ Ｐゴシック" charset="0"/>
              </a:rPr>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defTabSz="914400" eaLnBrk="0" fontAlgn="base" hangingPunct="0">
              <a:spcBef>
                <a:spcPct val="0"/>
              </a:spcBef>
              <a:spcAft>
                <a:spcPct val="0"/>
              </a:spcAft>
              <a:defRPr/>
            </a:pPr>
            <a:r>
              <a:rPr lang="en-US" sz="2400" b="1" dirty="0">
                <a:solidFill>
                  <a:srgbClr val="00FFFF"/>
                </a:solidFill>
                <a:latin typeface="Arial" charset="0"/>
                <a:ea typeface="ＭＳ Ｐゴシック" charset="0"/>
                <a:cs typeface="ＭＳ Ｐゴシック" charset="0"/>
              </a:rPr>
              <a:t>1 Pet. 5:1-4</a:t>
            </a:r>
          </a:p>
          <a:p>
            <a:pPr algn="ctr" defTabSz="914400" eaLnBrk="0" fontAlgn="base" hangingPunct="0">
              <a:spcBef>
                <a:spcPct val="0"/>
              </a:spcBef>
              <a:spcAft>
                <a:spcPct val="0"/>
              </a:spcAft>
              <a:defRPr/>
            </a:pPr>
            <a:r>
              <a:rPr lang="en-US" sz="2400" b="1" dirty="0">
                <a:solidFill>
                  <a:srgbClr val="00FFFF"/>
                </a:solidFill>
                <a:latin typeface="Arial" charset="0"/>
                <a:ea typeface="ＭＳ Ｐゴシック" charset="0"/>
                <a:cs typeface="ＭＳ Ｐゴシック" charset="0"/>
              </a:rPr>
              <a:t>Acts 20:29, 35</a:t>
            </a:r>
          </a:p>
          <a:p>
            <a:pPr algn="ctr" defTabSz="914400" eaLnBrk="0" fontAlgn="base" hangingPunct="0">
              <a:spcBef>
                <a:spcPct val="0"/>
              </a:spcBef>
              <a:spcAft>
                <a:spcPct val="0"/>
              </a:spcAft>
              <a:defRPr/>
            </a:pPr>
            <a:r>
              <a:rPr lang="en-US" sz="2400" b="1" dirty="0">
                <a:solidFill>
                  <a:srgbClr val="00FFFF"/>
                </a:solidFill>
                <a:latin typeface="Arial" charset="0"/>
                <a:ea typeface="ＭＳ Ｐゴシック" charset="0"/>
                <a:cs typeface="ＭＳ Ｐゴシック" charset="0"/>
              </a:rPr>
              <a:t>1 Thess. 5:12</a:t>
            </a: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fontAlgn="base">
              <a:spcBef>
                <a:spcPct val="0"/>
              </a:spcBef>
              <a:spcAft>
                <a:spcPct val="0"/>
              </a:spcAft>
              <a:defRPr/>
            </a:pPr>
            <a:r>
              <a:rPr lang="en-US" sz="2400" b="1" i="1" smtClean="0">
                <a:solidFill>
                  <a:srgbClr val="FFFF66"/>
                </a:solidFill>
              </a:rPr>
              <a:t>Episkopos</a:t>
            </a:r>
            <a:r>
              <a:rPr lang="en-US" sz="2400" b="1" smtClean="0">
                <a:solidFill>
                  <a:srgbClr val="FFFF66"/>
                </a:solidFill>
              </a:rPr>
              <a:t> =</a:t>
            </a:r>
          </a:p>
          <a:p>
            <a:pPr algn="ctr" defTabSz="914400" fontAlgn="base">
              <a:spcBef>
                <a:spcPct val="0"/>
              </a:spcBef>
              <a:spcAft>
                <a:spcPct val="0"/>
              </a:spcAft>
              <a:defRPr/>
            </a:pPr>
            <a:r>
              <a:rPr lang="en-US" sz="2400" b="1" i="1" smtClean="0">
                <a:solidFill>
                  <a:srgbClr val="FFFF66"/>
                </a:solidFill>
              </a:rPr>
              <a:t>Epi</a:t>
            </a:r>
            <a:r>
              <a:rPr lang="en-US" sz="2400" b="1" smtClean="0">
                <a:solidFill>
                  <a:srgbClr val="FFFF66"/>
                </a:solidFill>
              </a:rPr>
              <a:t> </a:t>
            </a:r>
            <a:r>
              <a:rPr lang="ru-RU" sz="2400" b="1" smtClean="0">
                <a:solidFill>
                  <a:srgbClr val="FFFF66"/>
                </a:solidFill>
              </a:rPr>
              <a:t>"</a:t>
            </a:r>
            <a:r>
              <a:rPr lang="en-US" sz="2400" b="1" smtClean="0">
                <a:solidFill>
                  <a:srgbClr val="FFFF66"/>
                </a:solidFill>
              </a:rPr>
              <a:t>over</a:t>
            </a:r>
            <a:r>
              <a:rPr lang="ru-RU" sz="2400" b="1" smtClean="0">
                <a:solidFill>
                  <a:srgbClr val="FFFF66"/>
                </a:solidFill>
              </a:rPr>
              <a:t>"</a:t>
            </a:r>
            <a:r>
              <a:rPr lang="en-US" sz="2400" b="1" smtClean="0">
                <a:solidFill>
                  <a:srgbClr val="FFFF66"/>
                </a:solidFill>
              </a:rPr>
              <a:t> +</a:t>
            </a:r>
          </a:p>
          <a:p>
            <a:pPr algn="ctr" defTabSz="914400" fontAlgn="base">
              <a:spcBef>
                <a:spcPct val="0"/>
              </a:spcBef>
              <a:spcAft>
                <a:spcPct val="0"/>
              </a:spcAft>
              <a:defRPr/>
            </a:pPr>
            <a:r>
              <a:rPr lang="en-US" sz="2400" b="1" i="1" smtClean="0">
                <a:solidFill>
                  <a:srgbClr val="FFFF66"/>
                </a:solidFill>
              </a:rPr>
              <a:t>skopos </a:t>
            </a:r>
            <a:r>
              <a:rPr lang="ru-RU" sz="2400" b="1" smtClean="0">
                <a:solidFill>
                  <a:srgbClr val="FFFF66"/>
                </a:solidFill>
              </a:rPr>
              <a:t>"</a:t>
            </a:r>
            <a:r>
              <a:rPr lang="en-US" sz="2400" b="1" smtClean="0">
                <a:solidFill>
                  <a:srgbClr val="FFFF66"/>
                </a:solidFill>
              </a:rPr>
              <a:t>look</a:t>
            </a:r>
            <a:r>
              <a:rPr lang="ru-RU" sz="2400" b="1" smtClean="0">
                <a:solidFill>
                  <a:srgbClr val="FFFF66"/>
                </a:solidFill>
              </a:rPr>
              <a:t>"</a:t>
            </a:r>
            <a:r>
              <a:rPr lang="en-US" sz="2400" b="1" smtClean="0">
                <a:solidFill>
                  <a:srgbClr val="FFFF66"/>
                </a:solidFill>
              </a:rPr>
              <a:t> =</a:t>
            </a:r>
          </a:p>
          <a:p>
            <a:pPr algn="ctr" defTabSz="914400" fontAlgn="base">
              <a:spcBef>
                <a:spcPct val="0"/>
              </a:spcBef>
              <a:spcAft>
                <a:spcPct val="0"/>
              </a:spcAft>
              <a:defRPr/>
            </a:pPr>
            <a:r>
              <a:rPr lang="ru-RU" sz="2400" b="1" smtClean="0">
                <a:solidFill>
                  <a:srgbClr val="FFFF66"/>
                </a:solidFill>
              </a:rPr>
              <a:t>"</a:t>
            </a:r>
            <a:r>
              <a:rPr lang="en-US" sz="2400" b="1" smtClean="0">
                <a:solidFill>
                  <a:srgbClr val="FFFF66"/>
                </a:solidFill>
              </a:rPr>
              <a:t>watch over</a:t>
            </a:r>
            <a:r>
              <a:rPr lang="ru-RU" sz="2400" b="1" smtClean="0">
                <a:solidFill>
                  <a:srgbClr val="FFFF66"/>
                </a:solidFill>
              </a:rPr>
              <a:t>"</a:t>
            </a:r>
            <a:endParaRPr lang="en-US" sz="2400" b="1" smtClean="0">
              <a:solidFill>
                <a:srgbClr val="FFFF66"/>
              </a:solidFill>
            </a:endParaRP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defTabSz="914400" eaLnBrk="0" fontAlgn="base" hangingPunct="0">
              <a:spcBef>
                <a:spcPct val="0"/>
              </a:spcBef>
              <a:spcAft>
                <a:spcPct val="0"/>
              </a:spcAft>
              <a:defRPr/>
            </a:pPr>
            <a:r>
              <a:rPr lang="en-US" sz="2400" b="1" dirty="0">
                <a:solidFill>
                  <a:srgbClr val="00FFFF"/>
                </a:solidFill>
                <a:latin typeface="Arial" charset="0"/>
                <a:ea typeface="ＭＳ Ｐゴシック" charset="0"/>
                <a:cs typeface="ＭＳ Ｐゴシック"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fontAlgn="base">
              <a:spcBef>
                <a:spcPct val="0"/>
              </a:spcBef>
              <a:spcAft>
                <a:spcPct val="0"/>
              </a:spcAft>
              <a:defRPr/>
            </a:pPr>
            <a:r>
              <a:rPr lang="en-US" sz="2400" b="1" i="1" smtClean="0">
                <a:solidFill>
                  <a:srgbClr val="FFFF66"/>
                </a:solidFill>
              </a:rPr>
              <a:t>Administration</a:t>
            </a:r>
            <a:br>
              <a:rPr lang="en-US" sz="2400" b="1" i="1" smtClean="0">
                <a:solidFill>
                  <a:srgbClr val="FFFF66"/>
                </a:solidFill>
              </a:rPr>
            </a:br>
            <a:r>
              <a:rPr lang="en-US" sz="2400" b="1" i="1" smtClean="0">
                <a:solidFill>
                  <a:srgbClr val="FFFF66"/>
                </a:solidFill>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a:extLst/>
        </p:spPr>
        <p:txBody>
          <a:bodyPr>
            <a:spAutoFit/>
          </a:bodyPr>
          <a:lstStyle/>
          <a:p>
            <a:pPr algn="ctr" defTabSz="914400" fontAlgn="base">
              <a:spcBef>
                <a:spcPct val="0"/>
              </a:spcBef>
              <a:spcAft>
                <a:spcPct val="0"/>
              </a:spcAft>
              <a:defRPr/>
            </a:pPr>
            <a:r>
              <a:rPr lang="en-US" sz="2400" b="1" dirty="0">
                <a:solidFill>
                  <a:srgbClr val="FFFFFF"/>
                </a:solidFill>
                <a:latin typeface="Arial" charset="0"/>
                <a:ea typeface="ＭＳ Ｐゴシック" charset="0"/>
                <a:cs typeface="Arial" charset="0"/>
              </a:rPr>
              <a:t>236c1</a:t>
            </a:r>
          </a:p>
        </p:txBody>
      </p:sp>
    </p:spTree>
    <p:extLst>
      <p:ext uri="{BB962C8B-B14F-4D97-AF65-F5344CB8AC3E}">
        <p14:creationId xmlns:p14="http://schemas.microsoft.com/office/powerpoint/2010/main" val="3442727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a:solidFill>
                <a:srgbClr val="000000"/>
              </a:solidFill>
              <a:latin typeface="Times New Roman" pitchFamily="8" charset="0"/>
              <a:ea typeface="ＭＳ Ｐゴシック"/>
              <a:cs typeface="ＭＳ Ｐゴシック"/>
            </a:endParaRPr>
          </a:p>
        </p:txBody>
      </p:sp>
      <p:sp>
        <p:nvSpPr>
          <p:cNvPr id="369668" name="Text Box 1028"/>
          <p:cNvSpPr txBox="1">
            <a:spLocks noChangeArrowheads="1"/>
          </p:cNvSpPr>
          <p:nvPr/>
        </p:nvSpPr>
        <p:spPr bwMode="auto">
          <a:xfrm>
            <a:off x="75271" y="4610844"/>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rPr>
              <a:t>Nominations</a:t>
            </a:r>
          </a:p>
          <a:p>
            <a:pPr algn="ctr" defTabSz="914400" eaLnBrk="0" fontAlgn="base" hangingPunct="0">
              <a:spcBef>
                <a:spcPct val="0"/>
              </a:spcBef>
              <a:spcAft>
                <a:spcPct val="0"/>
              </a:spcAft>
            </a:pPr>
            <a:r>
              <a:rPr lang="en-US" b="1" dirty="0">
                <a:solidFill>
                  <a:srgbClr val="000000"/>
                </a:solidFill>
              </a:rPr>
              <a:t>Aug 14-28</a:t>
            </a:r>
          </a:p>
        </p:txBody>
      </p:sp>
      <p:sp>
        <p:nvSpPr>
          <p:cNvPr id="369669" name="Text Box 1029"/>
          <p:cNvSpPr txBox="1">
            <a:spLocks noChangeArrowheads="1"/>
          </p:cNvSpPr>
          <p:nvPr/>
        </p:nvSpPr>
        <p:spPr bwMode="auto">
          <a:xfrm>
            <a:off x="2232459" y="4610844"/>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rPr>
              <a:t>Interviews</a:t>
            </a:r>
          </a:p>
          <a:p>
            <a:pPr algn="ctr" defTabSz="914400" eaLnBrk="0" fontAlgn="base" hangingPunct="0">
              <a:spcBef>
                <a:spcPct val="0"/>
              </a:spcBef>
              <a:spcAft>
                <a:spcPct val="0"/>
              </a:spcAft>
            </a:pPr>
            <a:r>
              <a:rPr lang="en-US" b="1" dirty="0" smtClean="0">
                <a:solidFill>
                  <a:srgbClr val="000000"/>
                </a:solidFill>
              </a:rPr>
              <a:t>Aug 29-Sep 17</a:t>
            </a:r>
            <a:endParaRPr lang="en-US" b="1" dirty="0">
              <a:solidFill>
                <a:srgbClr val="000000"/>
              </a:solidFill>
            </a:endParaRPr>
          </a:p>
        </p:txBody>
      </p:sp>
      <p:sp>
        <p:nvSpPr>
          <p:cNvPr id="369670" name="Text Box 1030"/>
          <p:cNvSpPr txBox="1">
            <a:spLocks noChangeArrowheads="1"/>
          </p:cNvSpPr>
          <p:nvPr/>
        </p:nvSpPr>
        <p:spPr bwMode="auto">
          <a:xfrm>
            <a:off x="7026233" y="4610844"/>
            <a:ext cx="208227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rPr>
              <a:t>Appointment</a:t>
            </a:r>
          </a:p>
          <a:p>
            <a:pPr algn="ctr" defTabSz="914400" eaLnBrk="0" fontAlgn="base" hangingPunct="0">
              <a:spcBef>
                <a:spcPct val="0"/>
              </a:spcBef>
              <a:spcAft>
                <a:spcPct val="0"/>
              </a:spcAft>
            </a:pPr>
            <a:r>
              <a:rPr lang="en-US" b="1" dirty="0" smtClean="0">
                <a:solidFill>
                  <a:srgbClr val="000000"/>
                </a:solidFill>
              </a:rPr>
              <a:t>Oct 9</a:t>
            </a:r>
            <a:endParaRPr lang="en-US" b="1" dirty="0">
              <a:solidFill>
                <a:srgbClr val="000000"/>
              </a:solidFill>
            </a:endParaRPr>
          </a:p>
        </p:txBody>
      </p:sp>
      <p:sp>
        <p:nvSpPr>
          <p:cNvPr id="369671" name="Text Box 1031"/>
          <p:cNvSpPr txBox="1">
            <a:spLocks noChangeArrowheads="1"/>
          </p:cNvSpPr>
          <p:nvPr/>
        </p:nvSpPr>
        <p:spPr bwMode="auto">
          <a:xfrm>
            <a:off x="4646779" y="4610844"/>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rPr>
              <a:t>Confirmations</a:t>
            </a:r>
          </a:p>
          <a:p>
            <a:pPr algn="ctr" defTabSz="914400" eaLnBrk="0" fontAlgn="base" hangingPunct="0">
              <a:spcBef>
                <a:spcPct val="0"/>
              </a:spcBef>
              <a:spcAft>
                <a:spcPct val="0"/>
              </a:spcAft>
            </a:pPr>
            <a:r>
              <a:rPr lang="en-US" b="1" dirty="0">
                <a:solidFill>
                  <a:srgbClr val="000000"/>
                </a:solidFill>
              </a:rPr>
              <a:t>Sep 18-Oct 2</a:t>
            </a:r>
          </a:p>
        </p:txBody>
      </p:sp>
      <p:sp>
        <p:nvSpPr>
          <p:cNvPr id="369672" name="Rectangle 1032"/>
          <p:cNvSpPr>
            <a:spLocks noGrp="1"/>
          </p:cNvSpPr>
          <p:nvPr>
            <p:ph type="title" idx="4294967295"/>
          </p:nvPr>
        </p:nvSpPr>
        <p:spPr bwMode="auto">
          <a:xfrm>
            <a:off x="457200" y="3277344"/>
            <a:ext cx="8229600" cy="1143000"/>
          </a:xfrm>
          <a:effectLst/>
        </p:spPr>
        <p:txBody>
          <a:bodyPr wrap="square" lIns="91440" tIns="45720" rIns="91440" bIns="45720" numCol="1" anchorCtr="0" compatLnSpc="1">
            <a:prstTxWarp prst="textNoShape">
              <a:avLst/>
            </a:prstTxWarp>
          </a:bodyPr>
          <a:lstStyle/>
          <a:p>
            <a:pPr eaLnBrk="1" hangingPunct="1">
              <a:defRPr/>
            </a:pPr>
            <a:r>
              <a:rPr lang="en-US" sz="5500" b="1" dirty="0">
                <a:solidFill>
                  <a:schemeClr val="bg1"/>
                </a:solidFill>
                <a:effectLst>
                  <a:outerShdw blurRad="38100" dist="38100" dir="2700000" algn="tl">
                    <a:srgbClr val="000000">
                      <a:alpha val="43137"/>
                    </a:srgbClr>
                  </a:outerShdw>
                </a:effectLst>
                <a:ea typeface="+mj-ea"/>
                <a:cs typeface="+mj-cs"/>
              </a:rPr>
              <a:t>Elder </a:t>
            </a:r>
            <a:r>
              <a:rPr lang="en-US" sz="5500" b="1" dirty="0" smtClean="0">
                <a:solidFill>
                  <a:schemeClr val="bg1"/>
                </a:solidFill>
                <a:effectLst>
                  <a:outerShdw blurRad="38100" dist="38100" dir="2700000" algn="tl">
                    <a:srgbClr val="000000">
                      <a:alpha val="43137"/>
                    </a:srgbClr>
                  </a:outerShdw>
                </a:effectLst>
                <a:ea typeface="+mj-ea"/>
                <a:cs typeface="+mj-cs"/>
              </a:rPr>
              <a:t>Selection Process</a:t>
            </a:r>
            <a:endParaRPr lang="en-US"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574238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defTabSz="914400"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pic>
        <p:nvPicPr>
          <p:cNvPr id="2" name="Picture 1" descr="CIC Three Roles of Elders Di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2396"/>
            <a:ext cx="4788024" cy="3440044"/>
          </a:xfrm>
          <a:prstGeom prst="rect">
            <a:avLst/>
          </a:prstGeom>
        </p:spPr>
      </p:pic>
    </p:spTree>
    <p:extLst>
      <p:ext uri="{BB962C8B-B14F-4D97-AF65-F5344CB8AC3E}">
        <p14:creationId xmlns:p14="http://schemas.microsoft.com/office/powerpoint/2010/main" val="2508352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9669"/>
                                        </p:tgtEl>
                                        <p:attrNameLst>
                                          <p:attrName>style.visibility</p:attrName>
                                        </p:attrNameLst>
                                      </p:cBhvr>
                                      <p:to>
                                        <p:strVal val="visible"/>
                                      </p:to>
                                    </p:set>
                                    <p:animEffect transition="in" filter="dissolve">
                                      <p:cBhvr>
                                        <p:cTn id="12" dur="500"/>
                                        <p:tgtEl>
                                          <p:spTgt spid="3696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9671"/>
                                        </p:tgtEl>
                                        <p:attrNameLst>
                                          <p:attrName>style.visibility</p:attrName>
                                        </p:attrNameLst>
                                      </p:cBhvr>
                                      <p:to>
                                        <p:strVal val="visible"/>
                                      </p:to>
                                    </p:set>
                                    <p:animEffect transition="in" filter="dissolve">
                                      <p:cBhvr>
                                        <p:cTn id="17" dur="500"/>
                                        <p:tgtEl>
                                          <p:spTgt spid="3696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9670"/>
                                        </p:tgtEl>
                                        <p:attrNameLst>
                                          <p:attrName>style.visibility</p:attrName>
                                        </p:attrNameLst>
                                      </p:cBhvr>
                                      <p:to>
                                        <p:strVal val="visible"/>
                                      </p:to>
                                    </p:set>
                                    <p:animEffect transition="in" filter="dissolve">
                                      <p:cBhvr>
                                        <p:cTn id="22" dur="500"/>
                                        <p:tgtEl>
                                          <p:spTgt spid="36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autoUpdateAnimBg="0"/>
      <p:bldP spid="369669" grpId="0" animBg="1" autoUpdateAnimBg="0"/>
      <p:bldP spid="369670" grpId="0" animBg="1" autoUpdateAnimBg="0"/>
      <p:bldP spid="369671"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Qualifications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defTabSz="914400"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3.2.2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ＭＳ Ｐゴシック"/>
              </a:endParaRPr>
            </a:p>
          </p:txBody>
        </p:sp>
        <p:sp>
          <p:nvSpPr>
            <p:cNvPr id="4" name="Rectangle 3"/>
            <p:cNvSpPr/>
            <p:nvPr/>
          </p:nvSpPr>
          <p:spPr>
            <a:xfrm>
              <a:off x="1532031" y="93611"/>
              <a:ext cx="6196963" cy="3895732"/>
            </a:xfrm>
            <a:prstGeom prst="rect">
              <a:avLst/>
            </a:prstGeom>
          </p:spPr>
          <p:txBody>
            <a:bodyPr wrap="square">
              <a:spAutoFit/>
            </a:bodyPr>
            <a:lstStyle/>
            <a:p>
              <a:r>
                <a:rPr lang="en-US" sz="2800" b="1" dirty="0">
                  <a:solidFill>
                    <a:srgbClr val="000000"/>
                  </a:solidFill>
                  <a:latin typeface="Arial"/>
                  <a:ea typeface="ＭＳ Ｐゴシック"/>
                  <a:cs typeface="ＭＳ Ｐゴシック"/>
                </a:rPr>
                <a:t>Qualifications - A nominee for elder shall have been a member of the church for at least six months in active service prior to the date of his nomination.  The biblical qualifications for this position are set forth in 1 Timothy 3:1-7; Titus 1:6-9; and 1 Peter 5:2-3.  That elders must be men is evident in the qualification to be a </a:t>
              </a:r>
              <a:r>
                <a:rPr lang="ru-RU" sz="2800" b="1" dirty="0">
                  <a:solidFill>
                    <a:srgbClr val="000000"/>
                  </a:solidFill>
                  <a:latin typeface="Arial"/>
                  <a:ea typeface="ＭＳ Ｐゴシック"/>
                  <a:cs typeface="ＭＳ Ｐゴシック"/>
                </a:rPr>
                <a:t>"</a:t>
              </a:r>
              <a:r>
                <a:rPr lang="en-US" sz="2800" b="1" dirty="0">
                  <a:solidFill>
                    <a:srgbClr val="000000"/>
                  </a:solidFill>
                  <a:latin typeface="Arial"/>
                  <a:ea typeface="ＭＳ Ｐゴシック"/>
                  <a:cs typeface="ＭＳ Ｐゴシック"/>
                </a:rPr>
                <a:t>husband of one wife</a:t>
              </a:r>
              <a:r>
                <a:rPr lang="ru-RU" sz="2800" b="1" dirty="0">
                  <a:solidFill>
                    <a:srgbClr val="000000"/>
                  </a:solidFill>
                  <a:latin typeface="Arial"/>
                  <a:ea typeface="ＭＳ Ｐゴシック"/>
                  <a:cs typeface="ＭＳ Ｐゴシック"/>
                </a:rPr>
                <a:t>"</a:t>
              </a:r>
              <a:r>
                <a:rPr lang="en-US" sz="2800" b="1" dirty="0">
                  <a:solidFill>
                    <a:srgbClr val="000000"/>
                  </a:solidFill>
                  <a:latin typeface="Arial"/>
                  <a:ea typeface="ＭＳ Ｐゴシック"/>
                  <a:cs typeface="ＭＳ Ｐゴシック"/>
                </a:rPr>
                <a:t> who </a:t>
              </a:r>
              <a:r>
                <a:rPr lang="ru-RU" sz="2800" b="1" dirty="0">
                  <a:solidFill>
                    <a:srgbClr val="000000"/>
                  </a:solidFill>
                  <a:latin typeface="Arial"/>
                  <a:ea typeface="ＭＳ Ｐゴシック"/>
                  <a:cs typeface="ＭＳ Ｐゴシック"/>
                </a:rPr>
                <a:t>"</a:t>
              </a:r>
              <a:r>
                <a:rPr lang="en-US" sz="2800" b="1" dirty="0">
                  <a:solidFill>
                    <a:srgbClr val="000000"/>
                  </a:solidFill>
                  <a:latin typeface="Arial"/>
                  <a:ea typeface="ＭＳ Ｐゴシック"/>
                  <a:cs typeface="ＭＳ Ｐゴシック"/>
                </a:rPr>
                <a:t>manages his house</a:t>
              </a:r>
              <a:r>
                <a:rPr lang="ru-RU" sz="2800" b="1" dirty="0">
                  <a:solidFill>
                    <a:srgbClr val="000000"/>
                  </a:solidFill>
                  <a:latin typeface="Arial"/>
                  <a:ea typeface="ＭＳ Ｐゴシック"/>
                  <a:cs typeface="ＭＳ Ｐゴシック"/>
                </a:rPr>
                <a:t>"</a:t>
              </a:r>
              <a:r>
                <a:rPr lang="en-US" sz="2800" b="1" dirty="0">
                  <a:solidFill>
                    <a:srgbClr val="000000"/>
                  </a:solidFill>
                  <a:latin typeface="Arial"/>
                  <a:ea typeface="ＭＳ Ｐゴシック"/>
                  <a:cs typeface="ＭＳ Ｐゴシック"/>
                </a:rPr>
                <a:t> (1 Tim. 3:2, 4; Tit. 1:6).</a:t>
              </a:r>
            </a:p>
          </p:txBody>
        </p:sp>
      </p:grpSp>
    </p:spTree>
    <p:extLst>
      <p:ext uri="{BB962C8B-B14F-4D97-AF65-F5344CB8AC3E}">
        <p14:creationId xmlns:p14="http://schemas.microsoft.com/office/powerpoint/2010/main" val="246632139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You need spiritual leaders too.</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927100"/>
            <a:ext cx="9144000" cy="5930900"/>
          </a:xfrm>
          <a:prstGeom prst="rect">
            <a:avLst/>
          </a:prstGeom>
        </p:spPr>
      </p:pic>
    </p:spTree>
    <p:extLst>
      <p:ext uri="{BB962C8B-B14F-4D97-AF65-F5344CB8AC3E}">
        <p14:creationId xmlns:p14="http://schemas.microsoft.com/office/powerpoint/2010/main" val="800015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descr="IMG_1769.JPG"/>
          <p:cNvPicPr>
            <a:picLocks noChangeAspect="1"/>
          </p:cNvPicPr>
          <p:nvPr/>
        </p:nvPicPr>
        <p:blipFill rotWithShape="1">
          <a:blip r:embed="rId3">
            <a:extLst>
              <a:ext uri="{28A0092B-C50C-407E-A947-70E740481C1C}">
                <a14:useLocalDpi xmlns:a14="http://schemas.microsoft.com/office/drawing/2010/main" val="0"/>
              </a:ext>
            </a:extLst>
          </a:blip>
          <a:srcRect t="10853" r="4450" b="7914"/>
          <a:stretch/>
        </p:blipFill>
        <p:spPr>
          <a:xfrm rot="5400000">
            <a:off x="-1317607" y="977630"/>
            <a:ext cx="7271817" cy="4636603"/>
          </a:xfrm>
          <a:prstGeom prst="rect">
            <a:avLst/>
          </a:prstGeom>
        </p:spPr>
      </p:pic>
      <p:sp>
        <p:nvSpPr>
          <p:cNvPr id="900098" name="Rectangle 2"/>
          <p:cNvSpPr>
            <a:spLocks noGrp="1" noChangeArrowheads="1"/>
          </p:cNvSpPr>
          <p:nvPr>
            <p:ph type="ctrTitle"/>
          </p:nvPr>
        </p:nvSpPr>
        <p:spPr>
          <a:xfrm>
            <a:off x="4636602" y="49784"/>
            <a:ext cx="4507397" cy="207684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Study Character Traits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66844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36602" y="49784"/>
            <a:ext cx="4507397" cy="207684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Study Character Traits</a:t>
            </a:r>
            <a:endParaRPr lang="en-US" sz="48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descr="IMG_1769.JPG"/>
          <p:cNvPicPr>
            <a:picLocks noChangeAspect="1"/>
          </p:cNvPicPr>
          <p:nvPr/>
        </p:nvPicPr>
        <p:blipFill rotWithShape="1">
          <a:blip r:embed="rId3">
            <a:extLst>
              <a:ext uri="{28A0092B-C50C-407E-A947-70E740481C1C}">
                <a14:useLocalDpi xmlns:a14="http://schemas.microsoft.com/office/drawing/2010/main" val="0"/>
              </a:ext>
            </a:extLst>
          </a:blip>
          <a:srcRect l="27190" t="10853" r="22373" b="7914"/>
          <a:stretch/>
        </p:blipFill>
        <p:spPr>
          <a:xfrm rot="5400000">
            <a:off x="1037786" y="-712934"/>
            <a:ext cx="6857998" cy="8283870"/>
          </a:xfrm>
          <a:prstGeom prst="rect">
            <a:avLst/>
          </a:prstGeom>
        </p:spPr>
      </p:pic>
    </p:spTree>
    <p:extLst>
      <p:ext uri="{BB962C8B-B14F-4D97-AF65-F5344CB8AC3E}">
        <p14:creationId xmlns:p14="http://schemas.microsoft.com/office/powerpoint/2010/main" val="3232360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3720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Spiritual </a:t>
            </a:r>
            <a:r>
              <a:rPr lang="en-US" sz="5400" b="1" dirty="0">
                <a:solidFill>
                  <a:srgbClr val="FFFF00"/>
                </a:solidFill>
                <a:effectLst>
                  <a:glow rad="127000">
                    <a:schemeClr val="tx1"/>
                  </a:glow>
                </a:effectLst>
                <a:latin typeface="Arial" charset="0"/>
                <a:ea typeface="ＭＳ Ｐゴシック" charset="0"/>
                <a:cs typeface="ＭＳ Ｐゴシック" charset="0"/>
              </a:rPr>
              <a:t>leaders</a:t>
            </a:r>
            <a:r>
              <a:rPr lang="en-US" sz="5400" b="1" dirty="0">
                <a:effectLst>
                  <a:glow rad="127000">
                    <a:schemeClr val="tx1"/>
                  </a:glow>
                </a:effectLst>
                <a:latin typeface="Arial" charset="0"/>
                <a:ea typeface="ＭＳ Ｐゴシック" charset="0"/>
                <a:cs typeface="ＭＳ Ｐゴシック" charset="0"/>
              </a:rPr>
              <a:t> will help you conquer </a:t>
            </a:r>
            <a:r>
              <a:rPr lang="en-US" sz="5400" b="1" dirty="0">
                <a:solidFill>
                  <a:srgbClr val="FFFF00"/>
                </a:solidFill>
                <a:effectLst>
                  <a:glow rad="127000">
                    <a:schemeClr val="tx1"/>
                  </a:glow>
                </a:effectLst>
                <a:latin typeface="Arial" charset="0"/>
                <a:ea typeface="ＭＳ Ｐゴシック" charset="0"/>
                <a:cs typeface="ＭＳ Ｐゴシック" charset="0"/>
              </a:rPr>
              <a:t>cycles</a:t>
            </a:r>
            <a:r>
              <a:rPr lang="en-US" sz="5400" b="1" dirty="0">
                <a:effectLst>
                  <a:glow rad="127000">
                    <a:schemeClr val="tx1"/>
                  </a:glow>
                </a:effectLst>
                <a:latin typeface="Arial" charset="0"/>
                <a:ea typeface="ＭＳ Ｐゴシック" charset="0"/>
                <a:cs typeface="ＭＳ Ｐゴシック" charset="0"/>
              </a:rPr>
              <a:t> of sin.</a:t>
            </a:r>
          </a:p>
        </p:txBody>
      </p:sp>
    </p:spTree>
    <p:extLst>
      <p:ext uri="{BB962C8B-B14F-4D97-AF65-F5344CB8AC3E}">
        <p14:creationId xmlns:p14="http://schemas.microsoft.com/office/powerpoint/2010/main" val="366898141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25820"/>
          </a:xfrm>
          <a:effectLst>
            <a:outerShdw blurRad="63500" dist="35921" dir="2700000" algn="ctr" rotWithShape="0">
              <a:schemeClr val="tx2">
                <a:alpha val="74998"/>
              </a:schemeClr>
            </a:outerShdw>
          </a:effectLst>
          <a:extLst/>
        </p:spPr>
        <p:txBody>
          <a:bodyPr anchor="t"/>
          <a:lstStyle/>
          <a:p>
            <a:pPr marL="533400" indent="-533400" algn="l">
              <a:defRPr/>
            </a:pPr>
            <a:r>
              <a:rPr lang="en-US" b="1" dirty="0">
                <a:effectLst>
                  <a:glow rad="127000">
                    <a:schemeClr val="tx1"/>
                  </a:glow>
                </a:effectLst>
                <a:latin typeface="Arial" charset="0"/>
                <a:ea typeface="ＭＳ Ｐゴシック" charset="0"/>
                <a:cs typeface="ＭＳ Ｐゴシック" charset="0"/>
              </a:rPr>
              <a:t>I. God delivered Israel from </a:t>
            </a:r>
            <a:r>
              <a:rPr lang="en-US" b="1" dirty="0">
                <a:solidFill>
                  <a:srgbClr val="FFFF00"/>
                </a:solidFill>
                <a:effectLst>
                  <a:glow rad="127000">
                    <a:schemeClr val="tx1"/>
                  </a:glow>
                </a:effectLst>
                <a:latin typeface="Arial" charset="0"/>
                <a:ea typeface="ＭＳ Ｐゴシック" charset="0"/>
                <a:cs typeface="ＭＳ Ｐゴシック" charset="0"/>
              </a:rPr>
              <a:t>idolatry</a:t>
            </a:r>
            <a:r>
              <a:rPr lang="en-US" b="1" dirty="0">
                <a:effectLst>
                  <a:glow rad="127000">
                    <a:schemeClr val="tx1"/>
                  </a:glow>
                </a:effectLst>
                <a:latin typeface="Arial" charset="0"/>
                <a:ea typeface="ＭＳ Ｐゴシック" charset="0"/>
                <a:cs typeface="ＭＳ Ｐゴシック" charset="0"/>
              </a:rPr>
              <a:t> through two </a:t>
            </a:r>
            <a:r>
              <a:rPr lang="en-US" b="1" dirty="0">
                <a:solidFill>
                  <a:srgbClr val="FFFF00"/>
                </a:solidFill>
                <a:effectLst>
                  <a:glow rad="127000">
                    <a:schemeClr val="tx1"/>
                  </a:glow>
                </a:effectLst>
                <a:latin typeface="Arial" charset="0"/>
                <a:ea typeface="ＭＳ Ｐゴシック" charset="0"/>
                <a:cs typeface="ＭＳ Ｐゴシック" charset="0"/>
              </a:rPr>
              <a:t>judges</a:t>
            </a:r>
            <a:r>
              <a:rPr lang="en-US" b="1" dirty="0">
                <a:effectLst>
                  <a:glow rad="127000">
                    <a:schemeClr val="tx1"/>
                  </a:glow>
                </a:effectLst>
                <a:latin typeface="Arial" charset="0"/>
                <a:ea typeface="ＭＳ Ｐゴシック" charset="0"/>
                <a:cs typeface="ＭＳ Ｐゴシック" charset="0"/>
              </a:rPr>
              <a:t> (3:7-30).</a:t>
            </a:r>
          </a:p>
        </p:txBody>
      </p:sp>
      <p:pic>
        <p:nvPicPr>
          <p:cNvPr id="2" name="Picture 1"/>
          <p:cNvPicPr>
            <a:picLocks noChangeAspect="1"/>
          </p:cNvPicPr>
          <p:nvPr/>
        </p:nvPicPr>
        <p:blipFill>
          <a:blip r:embed="rId3"/>
          <a:stretch>
            <a:fillRect/>
          </a:stretch>
        </p:blipFill>
        <p:spPr>
          <a:xfrm>
            <a:off x="437938" y="2219906"/>
            <a:ext cx="3894686" cy="4491871"/>
          </a:xfrm>
          <a:prstGeom prst="rect">
            <a:avLst/>
          </a:prstGeom>
        </p:spPr>
      </p:pic>
      <p:pic>
        <p:nvPicPr>
          <p:cNvPr id="3" name="Picture 2"/>
          <p:cNvPicPr>
            <a:picLocks noChangeAspect="1"/>
          </p:cNvPicPr>
          <p:nvPr/>
        </p:nvPicPr>
        <p:blipFill rotWithShape="1">
          <a:blip r:embed="rId4"/>
          <a:srcRect l="31086" t="19358" r="15483" b="7497"/>
          <a:stretch/>
        </p:blipFill>
        <p:spPr>
          <a:xfrm>
            <a:off x="4673382" y="2219905"/>
            <a:ext cx="4173982" cy="4491871"/>
          </a:xfrm>
          <a:prstGeom prst="rect">
            <a:avLst/>
          </a:prstGeom>
          <a:ln w="19050" cmpd="sng">
            <a:solidFill>
              <a:schemeClr val="bg1"/>
            </a:solidFill>
          </a:ln>
        </p:spPr>
      </p:pic>
    </p:spTree>
    <p:extLst>
      <p:ext uri="{BB962C8B-B14F-4D97-AF65-F5344CB8AC3E}">
        <p14:creationId xmlns:p14="http://schemas.microsoft.com/office/powerpoint/2010/main" val="2635046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06116"/>
          </a:xfrm>
          <a:solidFill>
            <a:schemeClr val="tx1"/>
          </a:solidFill>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gives us </a:t>
            </a:r>
            <a:r>
              <a:rPr lang="en-US" b="1" dirty="0">
                <a:solidFill>
                  <a:srgbClr val="FFFF00"/>
                </a:solidFill>
                <a:effectLst>
                  <a:glow rad="127000">
                    <a:schemeClr val="tx1"/>
                  </a:glow>
                </a:effectLst>
                <a:latin typeface="Arial" charset="0"/>
                <a:ea typeface="ＭＳ Ｐゴシック" charset="0"/>
                <a:cs typeface="ＭＳ Ｐゴシック" charset="0"/>
              </a:rPr>
              <a:t>leaders</a:t>
            </a:r>
            <a:r>
              <a:rPr lang="en-US" b="1" dirty="0">
                <a:effectLst>
                  <a:glow rad="127000">
                    <a:schemeClr val="tx1"/>
                  </a:glow>
                </a:effectLst>
                <a:latin typeface="Arial" charset="0"/>
                <a:ea typeface="ＭＳ Ｐゴシック" charset="0"/>
                <a:cs typeface="ＭＳ Ｐゴシック" charset="0"/>
              </a:rPr>
              <a:t> to help us conquer </a:t>
            </a:r>
            <a:r>
              <a:rPr lang="en-US" b="1" dirty="0">
                <a:solidFill>
                  <a:srgbClr val="FFFF00"/>
                </a:solidFill>
                <a:effectLst>
                  <a:glow rad="127000">
                    <a:schemeClr val="tx1"/>
                  </a:glow>
                </a:effectLst>
                <a:latin typeface="Arial" charset="0"/>
                <a:ea typeface="ＭＳ Ｐゴシック" charset="0"/>
                <a:cs typeface="ＭＳ Ｐゴシック" charset="0"/>
              </a:rPr>
              <a:t>cycles</a:t>
            </a:r>
            <a:r>
              <a:rPr lang="en-US" b="1" dirty="0">
                <a:effectLst>
                  <a:glow rad="127000">
                    <a:schemeClr val="tx1"/>
                  </a:glow>
                </a:effectLst>
                <a:latin typeface="Arial" charset="0"/>
                <a:ea typeface="ＭＳ Ｐゴシック" charset="0"/>
                <a:cs typeface="ＭＳ Ｐゴシック" charset="0"/>
              </a:rPr>
              <a:t> of sin. </a:t>
            </a:r>
          </a:p>
        </p:txBody>
      </p:sp>
      <p:pic>
        <p:nvPicPr>
          <p:cNvPr id="2" name="Picture 1"/>
          <p:cNvPicPr>
            <a:picLocks noChangeAspect="1"/>
          </p:cNvPicPr>
          <p:nvPr/>
        </p:nvPicPr>
        <p:blipFill>
          <a:blip r:embed="rId3"/>
          <a:stretch>
            <a:fillRect/>
          </a:stretch>
        </p:blipFill>
        <p:spPr>
          <a:xfrm>
            <a:off x="1165470" y="1638299"/>
            <a:ext cx="6845300" cy="4391619"/>
          </a:xfrm>
          <a:prstGeom prst="rect">
            <a:avLst/>
          </a:prstGeom>
        </p:spPr>
      </p:pic>
    </p:spTree>
    <p:extLst>
      <p:ext uri="{BB962C8B-B14F-4D97-AF65-F5344CB8AC3E}">
        <p14:creationId xmlns:p14="http://schemas.microsoft.com/office/powerpoint/2010/main" val="1837922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602" y="931236"/>
            <a:ext cx="4507397" cy="207684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George Washington</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901700"/>
            <a:ext cx="5041900" cy="5054600"/>
          </a:xfrm>
          <a:prstGeom prst="rect">
            <a:avLst/>
          </a:prstGeom>
        </p:spPr>
      </p:pic>
    </p:spTree>
    <p:extLst>
      <p:ext uri="{BB962C8B-B14F-4D97-AF65-F5344CB8AC3E}">
        <p14:creationId xmlns:p14="http://schemas.microsoft.com/office/powerpoint/2010/main" val="1621677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2812</TotalTime>
  <Words>3171</Words>
  <Application>Microsoft Macintosh PowerPoint</Application>
  <PresentationFormat>On-screen Show (4:3)</PresentationFormat>
  <Paragraphs>566</Paragraphs>
  <Slides>101</Slides>
  <Notes>65</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101</vt:i4>
      </vt:variant>
    </vt:vector>
  </HeadingPairs>
  <TitlesOfParts>
    <vt:vector size="115" baseType="lpstr">
      <vt:lpstr>49_Blank Presentation</vt:lpstr>
      <vt:lpstr>1_Default Design</vt:lpstr>
      <vt:lpstr>3_Default Design</vt:lpstr>
      <vt:lpstr>Quill Pen</vt:lpstr>
      <vt:lpstr>5_Default Design</vt:lpstr>
      <vt:lpstr>Pulse</vt:lpstr>
      <vt:lpstr>Soaring</vt:lpstr>
      <vt:lpstr>1_Pulse</vt:lpstr>
      <vt:lpstr>6_Default Design</vt:lpstr>
      <vt:lpstr>4_Default Design</vt:lpstr>
      <vt:lpstr>Office Theme</vt:lpstr>
      <vt:lpstr>1_Crumple</vt:lpstr>
      <vt:lpstr>15_Default Design</vt:lpstr>
      <vt:lpstr>Document</vt:lpstr>
      <vt:lpstr>Great Leaders</vt:lpstr>
      <vt:lpstr>Science Quiz</vt:lpstr>
      <vt:lpstr>What is the Second Law of Thermodynamics?</vt:lpstr>
      <vt:lpstr>The Second Law of Thermodynamics</vt:lpstr>
      <vt:lpstr>The Second Law of Thermodynamics</vt:lpstr>
      <vt:lpstr>How can you prevent the Second Law of Thermodynamics from hurting your own life? </vt:lpstr>
      <vt:lpstr>How can we combat the Second Law of Thermodynamics in our church?</vt:lpstr>
      <vt:lpstr>Deuteronomy 7:1-4</vt:lpstr>
      <vt:lpstr>Destroying Pagan Images</vt:lpstr>
      <vt:lpstr>Deuteronomy 7:1-4</vt:lpstr>
      <vt:lpstr>Grades for the Tribes of Israel</vt:lpstr>
      <vt:lpstr>Enemies in Canaan During the Judges (3:5)</vt:lpstr>
      <vt:lpstr>Band-Aids on a Gunshot Wound </vt:lpstr>
      <vt:lpstr>RELATIVISM</vt:lpstr>
      <vt:lpstr>Key Verse</vt:lpstr>
      <vt:lpstr>Warnings for Kings (1400 BC)</vt:lpstr>
      <vt:lpstr>Warnings for Kings (1400 BC)</vt:lpstr>
      <vt:lpstr>Warnings for Kings (1400 BC)</vt:lpstr>
      <vt:lpstr>Judges of Israel</vt:lpstr>
      <vt:lpstr>The Cycle Repeated in Judges</vt:lpstr>
      <vt:lpstr>Downward Spiral of the Cycles</vt:lpstr>
      <vt:lpstr>Southern Campaign (3:7-31)</vt:lpstr>
      <vt:lpstr>I. God delivered Israel from idolatry through two judges (3:7-30).</vt:lpstr>
      <vt:lpstr>Othniel</vt:lpstr>
      <vt:lpstr>The Cycle Repeated in Judges</vt:lpstr>
      <vt:lpstr>Terms Easily Confused</vt:lpstr>
      <vt:lpstr>"That night the LORD said to Gideon, 'Take the second bull from your father's herd, the one that is seven years old. Pull down your father's altar to Baal, and cut down the Asherah pole standing beside it'"</vt:lpstr>
      <vt:lpstr>The Baal Cycle</vt:lpstr>
      <vt:lpstr>Religion</vt:lpstr>
      <vt:lpstr>Child Sacrifice to Baal</vt:lpstr>
      <vt:lpstr>Child sacrifice to Molech</vt:lpstr>
      <vt:lpstr>False Gods of the Land</vt:lpstr>
      <vt:lpstr>Similar gods</vt:lpstr>
      <vt:lpstr>Elijah confronted the priests of Baal &amp; Asherah —1 Kings 18</vt:lpstr>
      <vt:lpstr>Elijah defeated the priests of Baal &amp; Asherah   1 Kings 18</vt:lpstr>
      <vt:lpstr>The Worst Religion of All</vt:lpstr>
      <vt:lpstr>The Cycle Repeated in Judges</vt:lpstr>
      <vt:lpstr>The enemy came from up north (3:8)</vt:lpstr>
      <vt:lpstr>The Cycle Repeated in Judges</vt:lpstr>
      <vt:lpstr>The Cycle Repeated in Judges</vt:lpstr>
      <vt:lpstr>What kind of leader?</vt:lpstr>
      <vt:lpstr>Things started well. Othniel was the best judge.</vt:lpstr>
      <vt:lpstr>"God raised up Caleb's son-in-law Othniel to deliver the nation. His name means  'God is might,' and he lived up to his name"</vt:lpstr>
      <vt:lpstr>"The Spirit of the LORD came upon him, and he became Israel's judge. He went to war against King Cushan-rishathaim of Aram, and the LORD gave Othniel victory over him"  (3:10 NLT).</vt:lpstr>
      <vt:lpstr>Where did Othniel judge (3:7-11)?</vt:lpstr>
      <vt:lpstr>The Cycle Repeated in Judges</vt:lpstr>
      <vt:lpstr>"Stick-it-to-'em" Ehud (Judges 3:12-30)</vt:lpstr>
      <vt:lpstr>The Cycle Repeated in Judges</vt:lpstr>
      <vt:lpstr>The Cycle Repeated in Judges</vt:lpstr>
      <vt:lpstr>Ehud's Enemies</vt:lpstr>
      <vt:lpstr>The Cycle Repeated in Judges</vt:lpstr>
      <vt:lpstr>The Cycle Repeated in Judges</vt:lpstr>
      <vt:lpstr>Left-Handed People</vt:lpstr>
      <vt:lpstr>"Oh, come ON!"</vt:lpstr>
      <vt:lpstr>Left-handed Problems</vt:lpstr>
      <vt:lpstr>Left-handed Problems</vt:lpstr>
      <vt:lpstr>Left-handed Problems</vt:lpstr>
      <vt:lpstr>Left-handed Problems</vt:lpstr>
      <vt:lpstr>How Lefty Are You? You may be more lefty than you think </vt:lpstr>
      <vt:lpstr>1</vt:lpstr>
      <vt:lpstr>2</vt:lpstr>
      <vt:lpstr>3</vt:lpstr>
      <vt:lpstr>4</vt:lpstr>
      <vt:lpstr>5</vt:lpstr>
      <vt:lpstr>6</vt:lpstr>
      <vt:lpstr>7</vt:lpstr>
      <vt:lpstr>Famous Left-handed Persons</vt:lpstr>
      <vt:lpstr>PowerPoint Presentation</vt:lpstr>
      <vt:lpstr>PowerPoint Presentation</vt:lpstr>
      <vt:lpstr>PowerPoint Presentation</vt:lpstr>
      <vt:lpstr>PowerPoint Presentation</vt:lpstr>
      <vt:lpstr>PowerPoint Presentation</vt:lpstr>
      <vt:lpstr>Mahatma Gandhi</vt:lpstr>
      <vt:lpstr>Left-Handed People</vt:lpstr>
      <vt:lpstr>Where did Ehud judge (3:12-30)?</vt:lpstr>
      <vt:lpstr>"So Ehud made a double-edged dagger that was about a foot long, and he strapped it to his right thigh, keeping it hidden under his clothing."</vt:lpstr>
      <vt:lpstr>Southern Israel</vt:lpstr>
      <vt:lpstr>“[Ehud] came to Eglon and said…”</vt:lpstr>
      <vt:lpstr>"Ehud walked over to Eglon, who was sitting alone in a cool upstairs room. And Ehud said…”</vt:lpstr>
      <vt:lpstr>"As King Eglon rose from his seat,  21Ehud reached with his left hand, pulled out the dagger strapped to his right thigh, and plunged it into the king's belly”  (3:20-21 NLT).</vt:lpstr>
      <vt:lpstr>"The dagger went so deep that the handle disappeared beneath the king's fat. So Ehud did not pull out the dagger, and the king's bowels emptied.</vt:lpstr>
      <vt:lpstr>"After Ehud was gone, the king's servants returned and found the doors to the upstairs room locked. They thought he might be using the latrine in the room,  25so they waited. But when the king didn't come out after a long delay, they became concerned and got a key. And when they opened the doors, they found their master dead on the floor"  (3:24-25 NLT).</vt:lpstr>
      <vt:lpstr>Southern Israel</vt:lpstr>
      <vt:lpstr>Southern Israel</vt:lpstr>
      <vt:lpstr>Southern Israel</vt:lpstr>
      <vt:lpstr>The Cycle Repeated in Judges</vt:lpstr>
      <vt:lpstr>How can you prevent the Second Law of Thermodynamics from hurting your own life? </vt:lpstr>
      <vt:lpstr>II. God gives us leaders to help us conquer cycles of sin. </vt:lpstr>
      <vt:lpstr>I need spiritual leaders.</vt:lpstr>
      <vt:lpstr>Three Shepherd Tasks of Elders</vt:lpstr>
      <vt:lpstr>Elder Selection Process</vt:lpstr>
      <vt:lpstr>Elder Qualifications</vt:lpstr>
      <vt:lpstr>You need spiritual leaders too.</vt:lpstr>
      <vt:lpstr>Study Character Traits</vt:lpstr>
      <vt:lpstr>Study Character Traits</vt:lpstr>
      <vt:lpstr>Main Idea</vt:lpstr>
      <vt:lpstr>I. God delivered Israel from idolatry through two judges (3:7-30).</vt:lpstr>
      <vt:lpstr>II. God gives us leaders to help us conquer cycles of sin. </vt:lpstr>
      <vt:lpstr>George Washington</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179</cp:revision>
  <dcterms:created xsi:type="dcterms:W3CDTF">2014-08-02T06:39:19Z</dcterms:created>
  <dcterms:modified xsi:type="dcterms:W3CDTF">2016-09-17T01:19:14Z</dcterms:modified>
</cp:coreProperties>
</file>